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8" r:id="rId6"/>
    <p:sldId id="298" r:id="rId7"/>
    <p:sldId id="262" r:id="rId8"/>
    <p:sldId id="279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3" r:id="rId18"/>
    <p:sldId id="295" r:id="rId19"/>
    <p:sldId id="296" r:id="rId20"/>
    <p:sldId id="265" r:id="rId21"/>
    <p:sldId id="281" r:id="rId22"/>
    <p:sldId id="297" r:id="rId23"/>
    <p:sldId id="299" r:id="rId24"/>
  </p:sldIdLst>
  <p:sldSz cx="12192000" cy="6858000"/>
  <p:notesSz cx="9872663" cy="67421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F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3942" autoAdjust="0"/>
  </p:normalViewPr>
  <p:slideViewPr>
    <p:cSldViewPr snapToGrid="0">
      <p:cViewPr>
        <p:scale>
          <a:sx n="50" d="100"/>
          <a:sy n="50" d="100"/>
        </p:scale>
        <p:origin x="12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277135" cy="337483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93178" y="1"/>
            <a:ext cx="4277135" cy="337483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r">
              <a:defRPr sz="1200"/>
            </a:lvl1pPr>
          </a:lstStyle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6404630"/>
            <a:ext cx="4277135" cy="337483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93178" y="6404630"/>
            <a:ext cx="4277135" cy="337483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r">
              <a:defRPr sz="1200"/>
            </a:lvl1pPr>
          </a:lstStyle>
          <a:p>
            <a:fld id="{4AE5A706-BF8B-4FD3-AF40-16D05FDE55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96587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8277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38277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r">
              <a:defRPr sz="1200"/>
            </a:lvl1pPr>
          </a:lstStyle>
          <a:p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2963"/>
            <a:ext cx="40433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6" tIns="45563" rIns="91126" bIns="45563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44641"/>
            <a:ext cx="7898130" cy="2654708"/>
          </a:xfrm>
          <a:prstGeom prst="rect">
            <a:avLst/>
          </a:prstGeom>
        </p:spPr>
        <p:txBody>
          <a:bodyPr vert="horz" lIns="91126" tIns="45563" rIns="91126" bIns="45563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03839"/>
            <a:ext cx="4278154" cy="338276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5" y="6403839"/>
            <a:ext cx="4278154" cy="338276"/>
          </a:xfrm>
          <a:prstGeom prst="rect">
            <a:avLst/>
          </a:prstGeom>
        </p:spPr>
        <p:txBody>
          <a:bodyPr vert="horz" lIns="91126" tIns="45563" rIns="91126" bIns="45563" rtlCol="0" anchor="b"/>
          <a:lstStyle>
            <a:lvl1pPr algn="r">
              <a:defRPr sz="1200"/>
            </a:lvl1pPr>
          </a:lstStyle>
          <a:p>
            <a:fld id="{4C9DC4DF-3BA5-4676-8127-291114DDF6A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23495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Waarom? Nood aan dit niveau op de arbeidsmarkt. </a:t>
            </a:r>
          </a:p>
          <a:p>
            <a:r>
              <a:rPr lang="nl-BE" dirty="0" smtClean="0"/>
              <a:t>Tot nu toe was dit niveau</a:t>
            </a:r>
            <a:r>
              <a:rPr lang="nl-BE" baseline="0" dirty="0" smtClean="0"/>
              <a:t> enkel bekend bij </a:t>
            </a:r>
            <a:r>
              <a:rPr lang="nl-BE" baseline="0" dirty="0" err="1" smtClean="0"/>
              <a:t>CVO’s</a:t>
            </a:r>
            <a:r>
              <a:rPr lang="nl-BE" baseline="0" dirty="0" smtClean="0"/>
              <a:t>. </a:t>
            </a:r>
          </a:p>
          <a:p>
            <a:r>
              <a:rPr lang="nl-BE" strike="sngStrike" baseline="0" dirty="0" smtClean="0"/>
              <a:t>Jongeren (18-jarigen) vinden de weg niet naar </a:t>
            </a:r>
            <a:r>
              <a:rPr lang="nl-BE" strike="sngStrike" baseline="0" dirty="0" err="1" smtClean="0"/>
              <a:t>CVO’s</a:t>
            </a:r>
            <a:r>
              <a:rPr lang="nl-BE" strike="sngStrike" baseline="0" dirty="0" smtClean="0"/>
              <a:t>, daarom wordt dit niveau </a:t>
            </a:r>
            <a:r>
              <a:rPr lang="nl-BE" strike="sngStrike" baseline="0" dirty="0" err="1" smtClean="0"/>
              <a:t>ingekanteld</a:t>
            </a:r>
            <a:r>
              <a:rPr lang="nl-BE" strike="sngStrike" baseline="0" dirty="0" smtClean="0"/>
              <a:t> in de hogescholen</a:t>
            </a:r>
            <a:r>
              <a:rPr lang="nl-BE" baseline="0" dirty="0" smtClean="0"/>
              <a:t>. </a:t>
            </a:r>
            <a:endParaRPr lang="nl-BE" baseline="0" dirty="0" smtClean="0"/>
          </a:p>
          <a:p>
            <a:r>
              <a:rPr lang="nl-BE" sz="1200" i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Het</a:t>
            </a:r>
            <a:r>
              <a:rPr lang="nl-BE" sz="1200" i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blijkt dat </a:t>
            </a:r>
            <a:r>
              <a:rPr lang="nl-BE" sz="1200" i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heel veel knelpuntberoepen zich te bevinden op dit niveau 5 : daarom wil de overheid (arbeid én onderwijs) inzetten op dit niveau als volwaardig deel van het hoger onderwijs – en dus in een hoger onderwijsinstelling en dit voor twee doelgroepen</a:t>
            </a:r>
            <a:r>
              <a:rPr lang="nl-BE" sz="1200" i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: generatiestudenten en zij-instromers (LLL)</a:t>
            </a:r>
            <a:endParaRPr lang="nl-BE" i="1" baseline="0" dirty="0" smtClean="0">
              <a:solidFill>
                <a:srgbClr val="FF0000"/>
              </a:solidFill>
            </a:endParaRPr>
          </a:p>
          <a:p>
            <a:r>
              <a:rPr lang="nl-BE" baseline="0" dirty="0" smtClean="0"/>
              <a:t>Voor </a:t>
            </a:r>
            <a:r>
              <a:rPr lang="nl-BE" baseline="0" dirty="0" err="1" smtClean="0"/>
              <a:t>Land-en</a:t>
            </a:r>
            <a:r>
              <a:rPr lang="nl-BE" baseline="0" dirty="0" smtClean="0"/>
              <a:t> tuinbouw komt er dus een nieuwe opleiding. O.a. omdat blijkt dat er in het werkveld een grote nood is aan dit niveau.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C4DF-3BA5-4676-8127-291114DDF6AC}" type="slidenum">
              <a:rPr lang="nl-BE" smtClean="0"/>
              <a:t>2</a:t>
            </a:fld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872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i="1" dirty="0" smtClean="0"/>
              <a:t>kanttekening</a:t>
            </a:r>
            <a:r>
              <a:rPr lang="nl-BE" i="1" baseline="0" dirty="0" smtClean="0"/>
              <a:t> : dit is de huidige structuur, dus geen rekening houdend met de nieuwe structuur van SO</a:t>
            </a:r>
            <a:endParaRPr lang="nl-BE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9DC4DF-3BA5-4676-8127-291114DDF6A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238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/>
          <p:nvPr userDrawn="1"/>
        </p:nvGrpSpPr>
        <p:grpSpPr>
          <a:xfrm rot="10800000">
            <a:off x="1203158" y="4020823"/>
            <a:ext cx="10988840" cy="1532954"/>
            <a:chOff x="-523112" y="5293541"/>
            <a:chExt cx="9144000" cy="1499810"/>
          </a:xfrm>
        </p:grpSpPr>
        <p:pic>
          <p:nvPicPr>
            <p:cNvPr id="7" name="Afbeelding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23112" y="5293541"/>
              <a:ext cx="9144000" cy="1499810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013681" y="5743428"/>
              <a:ext cx="3556358" cy="1049923"/>
            </a:xfrm>
            <a:prstGeom prst="rect">
              <a:avLst/>
            </a:prstGeom>
          </p:spPr>
        </p:pic>
      </p:grpSp>
      <p:pic>
        <p:nvPicPr>
          <p:cNvPr id="16" name="Afbeelding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1" r="29435"/>
          <a:stretch/>
        </p:blipFill>
        <p:spPr>
          <a:xfrm rot="10800000">
            <a:off x="0" y="-61866"/>
            <a:ext cx="12192000" cy="518229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1" r="29435"/>
          <a:stretch/>
        </p:blipFill>
        <p:spPr>
          <a:xfrm rot="10800000">
            <a:off x="-2" y="4248000"/>
            <a:ext cx="12192001" cy="1014368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Ond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501959"/>
            <a:ext cx="9144000" cy="16311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0" name="Titel 1"/>
          <p:cNvSpPr>
            <a:spLocks noGrp="1"/>
          </p:cNvSpPr>
          <p:nvPr userDrawn="1">
            <p:ph type="ctrTitle"/>
          </p:nvPr>
        </p:nvSpPr>
        <p:spPr>
          <a:xfrm>
            <a:off x="1524000" y="1600201"/>
            <a:ext cx="9144000" cy="174611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48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grij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9360310" y="5508523"/>
            <a:ext cx="2684207" cy="11946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654" y="5662529"/>
            <a:ext cx="646843" cy="719021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914400" y="36568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2156620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0644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 userDrawn="1"/>
        </p:nvGrpSpPr>
        <p:grpSpPr>
          <a:xfrm>
            <a:off x="2" y="0"/>
            <a:ext cx="12191998" cy="1888078"/>
            <a:chOff x="1" y="0"/>
            <a:chExt cx="12191998" cy="1888078"/>
          </a:xfrm>
        </p:grpSpPr>
        <p:grpSp>
          <p:nvGrpSpPr>
            <p:cNvPr id="13" name="Groep 12"/>
            <p:cNvGrpSpPr/>
            <p:nvPr userDrawn="1"/>
          </p:nvGrpSpPr>
          <p:grpSpPr>
            <a:xfrm>
              <a:off x="1029902" y="0"/>
              <a:ext cx="11162097" cy="1888078"/>
              <a:chOff x="0" y="0"/>
              <a:chExt cx="9144000" cy="1888078"/>
            </a:xfrm>
          </p:grpSpPr>
          <p:grpSp>
            <p:nvGrpSpPr>
              <p:cNvPr id="11" name="Groep 10"/>
              <p:cNvGrpSpPr/>
              <p:nvPr userDrawn="1"/>
            </p:nvGrpSpPr>
            <p:grpSpPr>
              <a:xfrm>
                <a:off x="0" y="388268"/>
                <a:ext cx="9144000" cy="1499810"/>
                <a:chOff x="0" y="388268"/>
                <a:chExt cx="9144000" cy="1499810"/>
              </a:xfrm>
            </p:grpSpPr>
            <p:pic>
              <p:nvPicPr>
                <p:cNvPr id="8" name="Afbeelding 7"/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0" y="388268"/>
                  <a:ext cx="9144000" cy="1499810"/>
                </a:xfrm>
                <a:prstGeom prst="rect">
                  <a:avLst/>
                </a:prstGeom>
              </p:spPr>
            </p:pic>
            <p:pic>
              <p:nvPicPr>
                <p:cNvPr id="9" name="Afbeelding 8"/>
                <p:cNvPicPr>
                  <a:picLocks noChangeAspect="1"/>
                </p:cNvPicPr>
                <p:nvPr userDrawn="1"/>
              </p:nvPicPr>
              <p:blipFill rotWithShape="1">
                <a:blip r:embed="rId3"/>
                <a:srcRect r="31367"/>
                <a:stretch/>
              </p:blipFill>
              <p:spPr>
                <a:xfrm rot="10800000">
                  <a:off x="104468" y="428288"/>
                  <a:ext cx="2440858" cy="1049923"/>
                </a:xfrm>
                <a:prstGeom prst="rect">
                  <a:avLst/>
                </a:prstGeom>
              </p:spPr>
            </p:pic>
          </p:grpSp>
          <p:pic>
            <p:nvPicPr>
              <p:cNvPr id="12" name="Afbeelding 11"/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9144000" cy="557520"/>
              </a:xfrm>
              <a:prstGeom prst="rect">
                <a:avLst/>
              </a:prstGeom>
            </p:spPr>
          </p:pic>
        </p:grpSp>
        <p:pic>
          <p:nvPicPr>
            <p:cNvPr id="14" name="Afbeelding 13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" y="0"/>
              <a:ext cx="1157426" cy="1607419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 userDrawn="1">
            <p:ph idx="1"/>
          </p:nvPr>
        </p:nvSpPr>
        <p:spPr>
          <a:xfrm>
            <a:off x="609600" y="1888079"/>
            <a:ext cx="10972800" cy="4238084"/>
          </a:xfrm>
        </p:spPr>
        <p:txBody>
          <a:bodyPr>
            <a:normAutofit/>
          </a:bodyPr>
          <a:lstStyle>
            <a:lvl1pPr>
              <a:buClr>
                <a:srgbClr val="FFC000"/>
              </a:buClr>
              <a:defRPr sz="2400"/>
            </a:lvl1pPr>
            <a:lvl2pPr>
              <a:buClr>
                <a:srgbClr val="FFC000"/>
              </a:buClr>
              <a:defRPr sz="2000"/>
            </a:lvl2pPr>
            <a:lvl3pPr>
              <a:buClr>
                <a:srgbClr val="FFC000"/>
              </a:buClr>
              <a:defRPr sz="1800"/>
            </a:lvl3pPr>
            <a:lvl4pPr>
              <a:buClr>
                <a:srgbClr val="FFC000"/>
              </a:buClr>
              <a:defRPr sz="1600"/>
            </a:lvl4pPr>
            <a:lvl5pPr>
              <a:buClr>
                <a:srgbClr val="FFC000"/>
              </a:buClr>
              <a:defRPr sz="16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3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 userDrawn="1"/>
        </p:nvGrpSpPr>
        <p:grpSpPr>
          <a:xfrm>
            <a:off x="0" y="5822950"/>
            <a:ext cx="12192000" cy="1035050"/>
            <a:chOff x="0" y="5822950"/>
            <a:chExt cx="12192000" cy="1035050"/>
          </a:xfrm>
        </p:grpSpPr>
        <p:pic>
          <p:nvPicPr>
            <p:cNvPr id="12" name="Afbeelding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153"/>
            <a:stretch/>
          </p:blipFill>
          <p:spPr>
            <a:xfrm>
              <a:off x="0" y="6080390"/>
              <a:ext cx="12192000" cy="777610"/>
            </a:xfrm>
            <a:prstGeom prst="rect">
              <a:avLst/>
            </a:prstGeom>
          </p:spPr>
        </p:pic>
        <p:sp>
          <p:nvSpPr>
            <p:cNvPr id="13" name="Rechthoek 12"/>
            <p:cNvSpPr/>
            <p:nvPr userDrawn="1"/>
          </p:nvSpPr>
          <p:spPr>
            <a:xfrm>
              <a:off x="10715625" y="5822950"/>
              <a:ext cx="1320654" cy="569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C000"/>
              </a:buClr>
              <a:defRPr sz="2800"/>
            </a:lvl1pPr>
            <a:lvl2pPr>
              <a:buClr>
                <a:srgbClr val="FFC000"/>
              </a:buClr>
              <a:defRPr sz="2400"/>
            </a:lvl2pPr>
            <a:lvl3pPr>
              <a:buClr>
                <a:srgbClr val="FFC000"/>
              </a:buClr>
              <a:defRPr sz="2000"/>
            </a:lvl3pPr>
            <a:lvl4pPr>
              <a:buClr>
                <a:srgbClr val="FFC000"/>
              </a:buClr>
              <a:defRPr sz="1800"/>
            </a:lvl4pPr>
            <a:lvl5pPr>
              <a:buClr>
                <a:srgbClr val="FFC000"/>
              </a:buClr>
              <a:defRPr sz="18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54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/>
          <p:nvPr userDrawn="1"/>
        </p:nvGrpSpPr>
        <p:grpSpPr>
          <a:xfrm>
            <a:off x="0" y="5822950"/>
            <a:ext cx="12192000" cy="1035050"/>
            <a:chOff x="0" y="5822950"/>
            <a:chExt cx="12192000" cy="1035050"/>
          </a:xfrm>
        </p:grpSpPr>
        <p:pic>
          <p:nvPicPr>
            <p:cNvPr id="14" name="Afbeelding 13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153"/>
            <a:stretch/>
          </p:blipFill>
          <p:spPr>
            <a:xfrm>
              <a:off x="0" y="6080390"/>
              <a:ext cx="12192000" cy="777610"/>
            </a:xfrm>
            <a:prstGeom prst="rect">
              <a:avLst/>
            </a:prstGeom>
          </p:spPr>
        </p:pic>
        <p:sp>
          <p:nvSpPr>
            <p:cNvPr id="15" name="Rechthoek 14"/>
            <p:cNvSpPr/>
            <p:nvPr userDrawn="1"/>
          </p:nvSpPr>
          <p:spPr>
            <a:xfrm>
              <a:off x="10715625" y="5822950"/>
              <a:ext cx="1320654" cy="569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2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3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 userDrawn="1"/>
        </p:nvGrpSpPr>
        <p:grpSpPr>
          <a:xfrm>
            <a:off x="0" y="5822950"/>
            <a:ext cx="12192000" cy="1035050"/>
            <a:chOff x="0" y="5822950"/>
            <a:chExt cx="12192000" cy="1035050"/>
          </a:xfrm>
        </p:grpSpPr>
        <p:pic>
          <p:nvPicPr>
            <p:cNvPr id="9" name="Afbeelding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153"/>
            <a:stretch/>
          </p:blipFill>
          <p:spPr>
            <a:xfrm>
              <a:off x="0" y="6080390"/>
              <a:ext cx="12192000" cy="777610"/>
            </a:xfrm>
            <a:prstGeom prst="rect">
              <a:avLst/>
            </a:prstGeom>
          </p:spPr>
        </p:pic>
        <p:sp>
          <p:nvSpPr>
            <p:cNvPr id="12" name="Rechthoek 11"/>
            <p:cNvSpPr/>
            <p:nvPr userDrawn="1"/>
          </p:nvSpPr>
          <p:spPr>
            <a:xfrm>
              <a:off x="10715625" y="5822950"/>
              <a:ext cx="1320654" cy="5699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82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174611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501959"/>
            <a:ext cx="9144000" cy="16311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30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755059"/>
            <a:ext cx="10972800" cy="4371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36734" y="6492875"/>
            <a:ext cx="1817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4B8F-19AD-1946-A822-A202C8D24EA3}" type="datetimeFigureOut">
              <a:rPr lang="nl-NL" smtClean="0"/>
              <a:pPr/>
              <a:t>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49287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9462" y="6492876"/>
            <a:ext cx="681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FC05-591B-8843-87D2-E9F45C3C2DD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 preferRelativeResize="0"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755" y="5826823"/>
            <a:ext cx="576000" cy="66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Clr>
          <a:srgbClr val="FFC000"/>
        </a:buClr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Clr>
          <a:srgbClr val="FFC000"/>
        </a:buClr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Clr>
          <a:srgbClr val="FFC000"/>
        </a:buClr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Clr>
          <a:srgbClr val="FFC000"/>
        </a:buClr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6</a:t>
            </a:r>
            <a:r>
              <a:rPr lang="nl-BE" sz="2400" dirty="0" smtClean="0"/>
              <a:t> december 2017</a:t>
            </a: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Ontmoeting met directies van land- en</a:t>
            </a:r>
            <a:br>
              <a:rPr lang="nl-BE" dirty="0"/>
            </a:br>
            <a:r>
              <a:rPr lang="nl-BE" dirty="0"/>
              <a:t>tuinbouwscholen</a:t>
            </a:r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038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Duurzaamheid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Brengt het duurzaamheidsbeleid tot uitvoering.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Bepaalt duurzaam ondernemen binnen het bedrijf  (sociale context, respect voor de omgeving, dierenwelzijn, sorteren en stockeren van </a:t>
            </a:r>
            <a:r>
              <a:rPr lang="nl-BE" dirty="0" smtClean="0"/>
              <a:t>afval, …)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730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Budget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 smtClean="0"/>
              <a:t>Werkt kostenbewust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Bepaalt het budget van het bedrijf en volgt het op : bedrijfseconomische boekhouding met vergelijking en bijsturing</a:t>
            </a:r>
          </a:p>
        </p:txBody>
      </p:sp>
    </p:spTree>
    <p:extLst>
      <p:ext uri="{BB962C8B-B14F-4D97-AF65-F5344CB8AC3E}">
        <p14:creationId xmlns:p14="http://schemas.microsoft.com/office/powerpoint/2010/main" val="370091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Administratie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Registreert data via bedrijfsspecifieke software en evalueert productieresultaten.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Beheert de administratie van het bedrijf : </a:t>
            </a:r>
            <a:r>
              <a:rPr lang="nl-BE" dirty="0" smtClean="0"/>
              <a:t>bedrijfsspecifieke </a:t>
            </a:r>
            <a:r>
              <a:rPr lang="nl-BE" dirty="0"/>
              <a:t>software, facturatie, wettelijk bepaalde aangiften (verzamelaanvraag, mestbankaangifte, fiscale aangifte,  …), verzekeringen en vergunningen, personeelsadministratie of besteedt uit. </a:t>
            </a:r>
          </a:p>
        </p:txBody>
      </p:sp>
    </p:spTree>
    <p:extLst>
      <p:ext uri="{BB962C8B-B14F-4D97-AF65-F5344CB8AC3E}">
        <p14:creationId xmlns:p14="http://schemas.microsoft.com/office/powerpoint/2010/main" val="151602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Aankoop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Koopt grondstoffen  en productiemiddelen aan in overleg met de ondernemer, doet aan voorraadbeheer, </a:t>
            </a:r>
            <a:endParaRPr lang="nl-BE" dirty="0" smtClean="0"/>
          </a:p>
          <a:p>
            <a:r>
              <a:rPr lang="nl-BE" dirty="0"/>
              <a:t>M</a:t>
            </a:r>
            <a:r>
              <a:rPr lang="nl-BE" dirty="0" smtClean="0"/>
              <a:t>aakt </a:t>
            </a:r>
            <a:r>
              <a:rPr lang="nl-BE" dirty="0"/>
              <a:t>afspraken over prijzen, hoeveelheden, transport, leveringstermijn, ... binnen afgesproken marges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Koopt grondstoffen en productiemiddelen, doet aan voorraadbeheer, </a:t>
            </a:r>
            <a:endParaRPr lang="nl-BE" dirty="0" smtClean="0"/>
          </a:p>
          <a:p>
            <a:endParaRPr lang="nl-BE" dirty="0"/>
          </a:p>
          <a:p>
            <a:r>
              <a:rPr lang="nl-BE" dirty="0"/>
              <a:t>M</a:t>
            </a:r>
            <a:r>
              <a:rPr lang="nl-BE" dirty="0" smtClean="0"/>
              <a:t>aakt </a:t>
            </a:r>
            <a:r>
              <a:rPr lang="nl-BE" dirty="0"/>
              <a:t>afspraken over prijzen, hoeveelheden, transport, leveringstermijn, kwaliteit …</a:t>
            </a:r>
          </a:p>
        </p:txBody>
      </p:sp>
    </p:spTree>
    <p:extLst>
      <p:ext uri="{BB962C8B-B14F-4D97-AF65-F5344CB8AC3E}">
        <p14:creationId xmlns:p14="http://schemas.microsoft.com/office/powerpoint/2010/main" val="921854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Verkoop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Adviseert over afzetkanalen en verkoopmoment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Bepaalt het afzetkanaal en verkoopmoment en is het aanspreekpunt voor de afnemers, voert onderhandelingen</a:t>
            </a:r>
          </a:p>
        </p:txBody>
      </p:sp>
    </p:spTree>
    <p:extLst>
      <p:ext uri="{BB962C8B-B14F-4D97-AF65-F5344CB8AC3E}">
        <p14:creationId xmlns:p14="http://schemas.microsoft.com/office/powerpoint/2010/main" val="4254798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Infrastructuur en </a:t>
            </a:r>
            <a:r>
              <a:rPr lang="nl-BE" dirty="0"/>
              <a:t>bedrijfsuitrusting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Zorgt </a:t>
            </a:r>
            <a:r>
              <a:rPr lang="nl-BE" b="1" dirty="0"/>
              <a:t>mee</a:t>
            </a:r>
            <a:r>
              <a:rPr lang="nl-BE" dirty="0"/>
              <a:t> voor goede werking en instandhouding van infrastructuur en uitrusting </a:t>
            </a:r>
            <a:endParaRPr lang="nl-BE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Uitbouw en de inrichting van de bedrijfsinfrastructuur, beslist over uitvoering.</a:t>
            </a:r>
          </a:p>
          <a:p>
            <a:r>
              <a:rPr lang="nl-BE" dirty="0"/>
              <a:t>Zorgt voor goede werking en instandhouding van infrastructuur en uitrusting: </a:t>
            </a:r>
            <a:r>
              <a:rPr lang="nl-BE" dirty="0" err="1"/>
              <a:t>klimatisatie</a:t>
            </a:r>
            <a:r>
              <a:rPr lang="nl-BE" dirty="0"/>
              <a:t>, belichting, automatisatie, herstellingen, onderhoudsplan machines … </a:t>
            </a:r>
          </a:p>
        </p:txBody>
      </p:sp>
    </p:spTree>
    <p:extLst>
      <p:ext uri="{BB962C8B-B14F-4D97-AF65-F5344CB8AC3E}">
        <p14:creationId xmlns:p14="http://schemas.microsoft.com/office/powerpoint/2010/main" val="75272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Werkplanning en -organisatie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Werkt in teamverband : communicatie,  uitvoering van de opdracht, rapportage</a:t>
            </a:r>
          </a:p>
          <a:p>
            <a:r>
              <a:rPr lang="nl-BE" dirty="0"/>
              <a:t>Teamleider : informeert, begeleidt, stuurt en motiveert (nieuwe) medewerkers, controleert</a:t>
            </a:r>
          </a:p>
          <a:p>
            <a:r>
              <a:rPr lang="nl-BE" dirty="0"/>
              <a:t>Coördineert de uitvoering van de activiteiten </a:t>
            </a:r>
            <a:endParaRPr lang="nl-BE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Plant de activiteiten op het bedrijf en van de medewerkers : informeert, begeleidt, </a:t>
            </a:r>
            <a:r>
              <a:rPr lang="nl-BE" dirty="0" smtClean="0"/>
              <a:t>controleert, stuurt </a:t>
            </a:r>
            <a:r>
              <a:rPr lang="nl-BE" dirty="0"/>
              <a:t>en motiveert (nieuwe) medewerkers, </a:t>
            </a:r>
          </a:p>
        </p:txBody>
      </p:sp>
    </p:spTree>
    <p:extLst>
      <p:ext uri="{BB962C8B-B14F-4D97-AF65-F5344CB8AC3E}">
        <p14:creationId xmlns:p14="http://schemas.microsoft.com/office/powerpoint/2010/main" val="2184350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Uitgangspunten HBO5 Productiebeheer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888078"/>
            <a:ext cx="10972800" cy="45989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2-jarige opleiding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praktijkgericht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1/3</a:t>
            </a:r>
            <a:r>
              <a:rPr lang="nl-BE" baseline="30000" dirty="0" smtClean="0"/>
              <a:t>de</a:t>
            </a:r>
            <a:r>
              <a:rPr lang="nl-BE" dirty="0" smtClean="0"/>
              <a:t> van de opleiding is werkplekleren</a:t>
            </a:r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AANSLUITEND bij de beroepskwalificatie </a:t>
            </a: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5515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Werkplekleren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= leren op de werkplek</a:t>
            </a:r>
          </a:p>
          <a:p>
            <a:endParaRPr lang="nl-B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Meedraaien op het bedrijf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Wisselwerking school en werkplek : opdrachten </a:t>
            </a:r>
            <a:r>
              <a:rPr lang="nl-BE" dirty="0" smtClean="0"/>
              <a:t>aansluitend bij de geziene leerstof uitvoeren </a:t>
            </a:r>
            <a:r>
              <a:rPr lang="nl-BE" dirty="0" smtClean="0"/>
              <a:t>of uitzoeken op </a:t>
            </a:r>
            <a:r>
              <a:rPr lang="nl-BE" dirty="0" smtClean="0"/>
              <a:t>de werkplek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Vooral technische zaken op de werkplek </a:t>
            </a:r>
            <a:r>
              <a:rPr lang="nl-BE" dirty="0" smtClean="0"/>
              <a:t>aanleren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Bepaalde vooraf gedefinieerde competenties verwerven op de werkplek </a:t>
            </a:r>
            <a:r>
              <a:rPr lang="nl-BE" dirty="0" err="1" smtClean="0"/>
              <a:t>ipv</a:t>
            </a:r>
            <a:r>
              <a:rPr lang="nl-BE" dirty="0" smtClean="0"/>
              <a:t> op school</a:t>
            </a: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r>
              <a:rPr lang="nl-BE" dirty="0" smtClean="0">
                <a:sym typeface="Wingdings" panose="05000000000000000000" pitchFamily="2" charset="2"/>
              </a:rPr>
              <a:t> Een goede b</a:t>
            </a:r>
            <a:r>
              <a:rPr lang="nl-BE" dirty="0" smtClean="0"/>
              <a:t>egeleiding is nodig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0981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 werkplekleren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Bestelling en planning</a:t>
            </a:r>
          </a:p>
          <a:p>
            <a:pPr marL="457200" indent="-457200">
              <a:buClrTx/>
              <a:buAutoNum type="arabicParenR"/>
            </a:pPr>
            <a:r>
              <a:rPr lang="nl-BE" dirty="0"/>
              <a:t>Student verzamelt van een aantal producten de bestellingen en maakt overzicht. Lijst ook de manieren op hoe besteld wordt, </a:t>
            </a:r>
            <a:r>
              <a:rPr lang="nl-BE" dirty="0" err="1"/>
              <a:t>vb</a:t>
            </a:r>
            <a:r>
              <a:rPr lang="nl-BE" dirty="0"/>
              <a:t> per tel, fax, pc. </a:t>
            </a:r>
            <a:r>
              <a:rPr lang="nl-BE" dirty="0" smtClean="0"/>
              <a:t>Gegevens </a:t>
            </a:r>
            <a:r>
              <a:rPr lang="nl-BE" dirty="0"/>
              <a:t>worden verwerkt in de les. Aan hand van verschillende voorbeelden worden de eigenschappen opgezocht (houdbaarheid, leveringstermijn, </a:t>
            </a:r>
            <a:r>
              <a:rPr lang="nl-BE" dirty="0" smtClean="0"/>
              <a:t>…</a:t>
            </a:r>
          </a:p>
          <a:p>
            <a:pPr marL="457200" indent="-457200">
              <a:buClrTx/>
              <a:buAutoNum type="arabicParenR"/>
            </a:pPr>
            <a:r>
              <a:rPr lang="nl-BE" dirty="0" smtClean="0"/>
              <a:t>Student </a:t>
            </a:r>
            <a:r>
              <a:rPr lang="nl-BE" dirty="0"/>
              <a:t>is aanwezig bij levering en kijkt wat </a:t>
            </a:r>
            <a:r>
              <a:rPr lang="nl-BE" dirty="0" smtClean="0"/>
              <a:t>gebeurt</a:t>
            </a:r>
          </a:p>
          <a:p>
            <a:pPr marL="457200" indent="-457200">
              <a:buClrTx/>
              <a:buAutoNum type="arabicParenR"/>
            </a:pPr>
            <a:r>
              <a:rPr lang="nl-BE" dirty="0" smtClean="0"/>
              <a:t>Student </a:t>
            </a:r>
            <a:r>
              <a:rPr lang="nl-BE" dirty="0"/>
              <a:t>bereidt een bestelling voor en bestelt samen met landbouwer</a:t>
            </a:r>
          </a:p>
        </p:txBody>
      </p:sp>
    </p:spTree>
    <p:extLst>
      <p:ext uri="{BB962C8B-B14F-4D97-AF65-F5344CB8AC3E}">
        <p14:creationId xmlns:p14="http://schemas.microsoft.com/office/powerpoint/2010/main" val="362505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Nieuwe opleiding HBO5 situering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HBO5/Graduaat Productiebeheer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smtClean="0"/>
              <a:t>land- en tuinbouw</a:t>
            </a:r>
          </a:p>
          <a:p>
            <a:endParaRPr lang="nl-BE" dirty="0"/>
          </a:p>
          <a:p>
            <a:r>
              <a:rPr lang="nl-BE" dirty="0" smtClean="0"/>
              <a:t>BEROEPSKWALIFICATIEDOSSIERS aansluitend bij hoger onderwijsopleidingen:</a:t>
            </a: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Productieverantwoordelijke </a:t>
            </a:r>
            <a:r>
              <a:rPr lang="nl-BE" dirty="0"/>
              <a:t>land- en </a:t>
            </a:r>
            <a:r>
              <a:rPr lang="nl-BE" dirty="0" smtClean="0"/>
              <a:t>tuinbouw		HBO5</a:t>
            </a: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 smtClean="0"/>
              <a:t>Ondernemer </a:t>
            </a:r>
            <a:r>
              <a:rPr lang="nl-BE" dirty="0"/>
              <a:t>land- en </a:t>
            </a:r>
            <a:r>
              <a:rPr lang="nl-BE" dirty="0" smtClean="0"/>
              <a:t>tuinbouw						Bachelor</a:t>
            </a: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16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6</a:t>
            </a:r>
            <a:r>
              <a:rPr lang="nl-BE" sz="2400" dirty="0" smtClean="0"/>
              <a:t> december 2017</a:t>
            </a: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Ontmoeting met directies van land- en</a:t>
            </a:r>
            <a:br>
              <a:rPr lang="nl-BE" dirty="0"/>
            </a:br>
            <a:r>
              <a:rPr lang="nl-BE" dirty="0"/>
              <a:t>tuinbouwscholen</a:t>
            </a:r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6635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-27974" y="-4444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Rechthoek 3"/>
          <p:cNvSpPr/>
          <p:nvPr/>
        </p:nvSpPr>
        <p:spPr>
          <a:xfrm>
            <a:off x="2736283" y="584462"/>
            <a:ext cx="6858000" cy="5402999"/>
          </a:xfrm>
          <a:prstGeom prst="rect">
            <a:avLst/>
          </a:prstGeom>
          <a:solidFill>
            <a:schemeClr val="bg1"/>
          </a:solidFill>
          <a:ln w="41275">
            <a:solidFill>
              <a:srgbClr val="FCAD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2667001" y="718752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 sz="1350"/>
          </a:p>
        </p:txBody>
      </p:sp>
      <p:grpSp>
        <p:nvGrpSpPr>
          <p:cNvPr id="3" name="Groep 2"/>
          <p:cNvGrpSpPr/>
          <p:nvPr/>
        </p:nvGrpSpPr>
        <p:grpSpPr>
          <a:xfrm>
            <a:off x="3002763" y="771505"/>
            <a:ext cx="6910388" cy="4925374"/>
            <a:chOff x="3002763" y="771505"/>
            <a:chExt cx="6910388" cy="4925374"/>
          </a:xfrm>
        </p:grpSpPr>
        <p:sp>
          <p:nvSpPr>
            <p:cNvPr id="2120" name="AutoShape 72"/>
            <p:cNvSpPr>
              <a:spLocks noChangeAspect="1" noChangeArrowheads="1" noTextEdit="1"/>
            </p:cNvSpPr>
            <p:nvPr/>
          </p:nvSpPr>
          <p:spPr bwMode="auto">
            <a:xfrm>
              <a:off x="3002763" y="839129"/>
              <a:ext cx="6910388" cy="4857750"/>
            </a:xfrm>
            <a:prstGeom prst="rect">
              <a:avLst/>
            </a:prstGeom>
            <a:noFill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>
              <a:off x="4549519" y="1368072"/>
              <a:ext cx="2213621" cy="226954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>
                  <a:solidFill>
                    <a:schemeClr val="accent1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Eventueel 2</a:t>
              </a:r>
              <a:r>
                <a:rPr lang="nl-NL" sz="825" b="1" baseline="30000" dirty="0">
                  <a:solidFill>
                    <a:schemeClr val="accent1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 b="1" dirty="0">
                  <a:solidFill>
                    <a:schemeClr val="accent1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jaar Master</a:t>
              </a:r>
              <a:endParaRPr lang="nl-NL" sz="135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Text Box 70"/>
            <p:cNvSpPr txBox="1">
              <a:spLocks noChangeArrowheads="1"/>
            </p:cNvSpPr>
            <p:nvPr/>
          </p:nvSpPr>
          <p:spPr bwMode="auto">
            <a:xfrm>
              <a:off x="4528217" y="771505"/>
              <a:ext cx="4356851" cy="25011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135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arbeidsmarkt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7" name="Text Box 69"/>
            <p:cNvSpPr txBox="1">
              <a:spLocks noChangeArrowheads="1"/>
            </p:cNvSpPr>
            <p:nvPr/>
          </p:nvSpPr>
          <p:spPr bwMode="auto">
            <a:xfrm>
              <a:off x="4549519" y="1571867"/>
              <a:ext cx="2213621" cy="22788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>
                  <a:solidFill>
                    <a:schemeClr val="accent1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Master</a:t>
              </a:r>
              <a:endParaRPr lang="nl-NL" sz="135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6038037" y="1868682"/>
              <a:ext cx="741887" cy="22880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900" dirty="0" smtClean="0">
                  <a:solidFill>
                    <a:srgbClr val="00B050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schakel</a:t>
              </a:r>
              <a:endParaRPr lang="nl-NL" sz="135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5" name="Text Box 67"/>
            <p:cNvSpPr txBox="1">
              <a:spLocks noChangeArrowheads="1"/>
            </p:cNvSpPr>
            <p:nvPr/>
          </p:nvSpPr>
          <p:spPr bwMode="auto">
            <a:xfrm>
              <a:off x="3126874" y="1275436"/>
              <a:ext cx="5779496" cy="2087982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sz="13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3999356" y="1368072"/>
              <a:ext cx="471436" cy="4316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Niv 7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3999356" y="2806684"/>
              <a:ext cx="471436" cy="4075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dirty="0" err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Niv</a:t>
              </a:r>
              <a:r>
                <a:rPr lang="nl-NL" sz="825" dirty="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5</a:t>
              </a:r>
              <a:endParaRPr lang="nl-NL" sz="13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AutoShape 63"/>
            <p:cNvSpPr>
              <a:spLocks noChangeShapeType="1"/>
            </p:cNvSpPr>
            <p:nvPr/>
          </p:nvSpPr>
          <p:spPr bwMode="auto">
            <a:xfrm flipH="1">
              <a:off x="4543962" y="3010480"/>
              <a:ext cx="3048129" cy="926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3569598" y="1368072"/>
              <a:ext cx="350104" cy="18462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900" dirty="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Diploma’s hoger onderwijs </a:t>
              </a:r>
              <a:endParaRPr lang="nl-NL" sz="135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03" name="Group 55"/>
            <p:cNvGrpSpPr>
              <a:grpSpLocks/>
            </p:cNvGrpSpPr>
            <p:nvPr/>
          </p:nvGrpSpPr>
          <p:grpSpPr bwMode="auto">
            <a:xfrm>
              <a:off x="4564338" y="2148980"/>
              <a:ext cx="2848995" cy="565070"/>
              <a:chOff x="6508" y="4669"/>
              <a:chExt cx="3076" cy="610"/>
            </a:xfrm>
          </p:grpSpPr>
          <p:sp>
            <p:nvSpPr>
              <p:cNvPr id="2109" name="Text Box 61"/>
              <p:cNvSpPr txBox="1">
                <a:spLocks noChangeArrowheads="1"/>
              </p:cNvSpPr>
              <p:nvPr/>
            </p:nvSpPr>
            <p:spPr bwMode="auto">
              <a:xfrm>
                <a:off x="6508" y="4669"/>
                <a:ext cx="1503" cy="61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13500" tIns="34290" rIns="1350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825" b="1" dirty="0">
                    <a:solidFill>
                      <a:srgbClr val="FF0000"/>
                    </a:solidFill>
                    <a:latin typeface="Verdana" pitchFamily="34" charset="0"/>
                    <a:ea typeface="Calibri" pitchFamily="34" charset="0"/>
                    <a:cs typeface="Times New Roman" pitchFamily="18" charset="0"/>
                  </a:rPr>
                  <a:t>Academische bachelor</a:t>
                </a:r>
                <a:endParaRPr lang="nl-NL" sz="135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8" name="Text Box 60"/>
              <p:cNvSpPr txBox="1">
                <a:spLocks noChangeArrowheads="1"/>
              </p:cNvSpPr>
              <p:nvPr/>
            </p:nvSpPr>
            <p:spPr bwMode="auto">
              <a:xfrm>
                <a:off x="8089" y="4669"/>
                <a:ext cx="1495" cy="61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13500" tIns="34290" rIns="1350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825" b="1" dirty="0">
                    <a:solidFill>
                      <a:srgbClr val="FF0000"/>
                    </a:solidFill>
                    <a:latin typeface="Verdana" pitchFamily="34" charset="0"/>
                    <a:ea typeface="Calibri" pitchFamily="34" charset="0"/>
                    <a:cs typeface="Times New Roman" pitchFamily="18" charset="0"/>
                  </a:rPr>
                  <a:t>Professionele bachelor</a:t>
                </a:r>
                <a:endParaRPr lang="nl-NL" sz="135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7" name="AutoShape 59"/>
              <p:cNvSpPr>
                <a:spLocks noChangeShapeType="1"/>
              </p:cNvSpPr>
              <p:nvPr/>
            </p:nvSpPr>
            <p:spPr bwMode="auto">
              <a:xfrm>
                <a:off x="8090" y="4864"/>
                <a:ext cx="1494" cy="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 sz="1350"/>
              </a:p>
            </p:txBody>
          </p:sp>
          <p:sp>
            <p:nvSpPr>
              <p:cNvPr id="2106" name="AutoShape 58"/>
              <p:cNvSpPr>
                <a:spLocks noChangeShapeType="1"/>
              </p:cNvSpPr>
              <p:nvPr/>
            </p:nvSpPr>
            <p:spPr bwMode="auto">
              <a:xfrm>
                <a:off x="6516" y="4865"/>
                <a:ext cx="1495" cy="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 sz="1350"/>
              </a:p>
            </p:txBody>
          </p:sp>
          <p:sp>
            <p:nvSpPr>
              <p:cNvPr id="2105" name="AutoShape 57"/>
              <p:cNvSpPr>
                <a:spLocks noChangeShapeType="1"/>
              </p:cNvSpPr>
              <p:nvPr/>
            </p:nvSpPr>
            <p:spPr bwMode="auto">
              <a:xfrm>
                <a:off x="6516" y="5086"/>
                <a:ext cx="1495" cy="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 sz="1350"/>
              </a:p>
            </p:txBody>
          </p:sp>
          <p:sp>
            <p:nvSpPr>
              <p:cNvPr id="2104" name="AutoShape 56"/>
              <p:cNvSpPr>
                <a:spLocks noChangeShapeType="1"/>
              </p:cNvSpPr>
              <p:nvPr/>
            </p:nvSpPr>
            <p:spPr bwMode="auto">
              <a:xfrm>
                <a:off x="8089" y="5085"/>
                <a:ext cx="1495" cy="1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 sz="1350"/>
              </a:p>
            </p:txBody>
          </p:sp>
        </p:grpSp>
        <p:sp>
          <p:nvSpPr>
            <p:cNvPr id="2102" name="AutoShape 54"/>
            <p:cNvSpPr>
              <a:spLocks noChangeShapeType="1"/>
            </p:cNvSpPr>
            <p:nvPr/>
          </p:nvSpPr>
          <p:spPr bwMode="auto">
            <a:xfrm flipH="1" flipV="1">
              <a:off x="7481788" y="1041605"/>
              <a:ext cx="15745" cy="1764000"/>
            </a:xfrm>
            <a:prstGeom prst="straightConnector1">
              <a:avLst/>
            </a:prstGeom>
            <a:noFill/>
            <a:ln w="34925">
              <a:solidFill>
                <a:srgbClr val="FCAD1A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101" name="AutoShape 53"/>
            <p:cNvSpPr>
              <a:spLocks noChangeShapeType="1"/>
            </p:cNvSpPr>
            <p:nvPr/>
          </p:nvSpPr>
          <p:spPr bwMode="auto">
            <a:xfrm flipV="1">
              <a:off x="7190498" y="1050703"/>
              <a:ext cx="926" cy="1116000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100" name="AutoShape 52"/>
            <p:cNvSpPr>
              <a:spLocks noChangeShapeType="1"/>
            </p:cNvSpPr>
            <p:nvPr/>
          </p:nvSpPr>
          <p:spPr bwMode="auto">
            <a:xfrm flipV="1">
              <a:off x="5662633" y="1036661"/>
              <a:ext cx="926" cy="324000"/>
            </a:xfrm>
            <a:prstGeom prst="straightConnector1">
              <a:avLst/>
            </a:prstGeom>
            <a:noFill/>
            <a:ln w="34925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3126874" y="3368049"/>
              <a:ext cx="5779496" cy="232883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12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Secundair onderwijs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4512471" y="3447715"/>
              <a:ext cx="4280902" cy="28809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B369E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>
                  <a:solidFill>
                    <a:srgbClr val="B369E1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Se-n-Se</a:t>
              </a:r>
              <a:endParaRPr lang="nl-NL" sz="1350" dirty="0">
                <a:solidFill>
                  <a:srgbClr val="B369E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AutoShape 45"/>
            <p:cNvSpPr>
              <a:spLocks noChangeShapeType="1"/>
            </p:cNvSpPr>
            <p:nvPr/>
          </p:nvSpPr>
          <p:spPr bwMode="auto">
            <a:xfrm>
              <a:off x="4549519" y="5446766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7786593" y="5250381"/>
              <a:ext cx="1006781" cy="393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ste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BSO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5635027" y="5249455"/>
              <a:ext cx="1023452" cy="3955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ste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TSO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4549519" y="5250381"/>
              <a:ext cx="1014190" cy="393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ste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ASO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6714052" y="5250381"/>
              <a:ext cx="1022526" cy="394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ste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KSO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AutoShape 40"/>
            <p:cNvSpPr>
              <a:spLocks noChangeShapeType="1"/>
            </p:cNvSpPr>
            <p:nvPr/>
          </p:nvSpPr>
          <p:spPr bwMode="auto">
            <a:xfrm>
              <a:off x="4549519" y="5447692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87" name="AutoShape 39"/>
            <p:cNvSpPr>
              <a:spLocks noChangeShapeType="1"/>
            </p:cNvSpPr>
            <p:nvPr/>
          </p:nvSpPr>
          <p:spPr bwMode="auto">
            <a:xfrm>
              <a:off x="5635027" y="5448619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86" name="AutoShape 38"/>
            <p:cNvSpPr>
              <a:spLocks noChangeShapeType="1"/>
            </p:cNvSpPr>
            <p:nvPr/>
          </p:nvSpPr>
          <p:spPr bwMode="auto">
            <a:xfrm>
              <a:off x="6722387" y="5449545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85" name="AutoShape 37"/>
            <p:cNvSpPr>
              <a:spLocks noChangeShapeType="1"/>
            </p:cNvSpPr>
            <p:nvPr/>
          </p:nvSpPr>
          <p:spPr bwMode="auto">
            <a:xfrm>
              <a:off x="7786593" y="5450471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84" name="AutoShape 36"/>
            <p:cNvSpPr>
              <a:spLocks noChangeShapeType="1"/>
            </p:cNvSpPr>
            <p:nvPr/>
          </p:nvSpPr>
          <p:spPr bwMode="auto">
            <a:xfrm>
              <a:off x="4549519" y="4973404"/>
              <a:ext cx="1014190" cy="18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7786593" y="4777945"/>
              <a:ext cx="1006781" cy="394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BSO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5635027" y="4777019"/>
              <a:ext cx="1023452" cy="3964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TSO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4549519" y="4777945"/>
              <a:ext cx="1014190" cy="394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ASO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6714052" y="4777945"/>
              <a:ext cx="1022526" cy="3955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KSO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AutoShape 31"/>
            <p:cNvSpPr>
              <a:spLocks noChangeShapeType="1"/>
            </p:cNvSpPr>
            <p:nvPr/>
          </p:nvSpPr>
          <p:spPr bwMode="auto">
            <a:xfrm>
              <a:off x="4549519" y="4975257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78" name="AutoShape 30"/>
            <p:cNvSpPr>
              <a:spLocks noChangeShapeType="1"/>
            </p:cNvSpPr>
            <p:nvPr/>
          </p:nvSpPr>
          <p:spPr bwMode="auto">
            <a:xfrm>
              <a:off x="5635027" y="4977109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77" name="AutoShape 29"/>
            <p:cNvSpPr>
              <a:spLocks noChangeShapeType="1"/>
            </p:cNvSpPr>
            <p:nvPr/>
          </p:nvSpPr>
          <p:spPr bwMode="auto">
            <a:xfrm>
              <a:off x="6722387" y="4978036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76" name="AutoShape 28"/>
            <p:cNvSpPr>
              <a:spLocks noChangeShapeType="1"/>
            </p:cNvSpPr>
            <p:nvPr/>
          </p:nvSpPr>
          <p:spPr bwMode="auto">
            <a:xfrm>
              <a:off x="7786593" y="4978962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75" name="AutoShape 27"/>
            <p:cNvSpPr>
              <a:spLocks noChangeShapeType="1"/>
            </p:cNvSpPr>
            <p:nvPr/>
          </p:nvSpPr>
          <p:spPr bwMode="auto">
            <a:xfrm>
              <a:off x="4549519" y="4490779"/>
              <a:ext cx="1014190" cy="129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7786593" y="4305510"/>
              <a:ext cx="1006781" cy="3955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BSO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5635027" y="4304583"/>
              <a:ext cx="1023452" cy="3974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TSO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4549519" y="4305510"/>
              <a:ext cx="1014190" cy="3955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ASO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6714052" y="4305510"/>
              <a:ext cx="1022526" cy="3964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825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KSO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AutoShape 22"/>
            <p:cNvSpPr>
              <a:spLocks noChangeShapeType="1"/>
            </p:cNvSpPr>
            <p:nvPr/>
          </p:nvSpPr>
          <p:spPr bwMode="auto">
            <a:xfrm>
              <a:off x="4549519" y="4503747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69" name="AutoShape 21"/>
            <p:cNvSpPr>
              <a:spLocks noChangeShapeType="1"/>
            </p:cNvSpPr>
            <p:nvPr/>
          </p:nvSpPr>
          <p:spPr bwMode="auto">
            <a:xfrm>
              <a:off x="5635027" y="4504674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68" name="AutoShape 20"/>
            <p:cNvSpPr>
              <a:spLocks noChangeShapeType="1"/>
            </p:cNvSpPr>
            <p:nvPr/>
          </p:nvSpPr>
          <p:spPr bwMode="auto">
            <a:xfrm>
              <a:off x="6722387" y="4505600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>
              <a:off x="7786593" y="4506526"/>
              <a:ext cx="1014190" cy="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4528217" y="3782125"/>
              <a:ext cx="3187059" cy="20750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>
                  <a:solidFill>
                    <a:srgbClr val="FF00FF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Diploma secondair onderwijs</a:t>
              </a:r>
              <a:endParaRPr lang="nl-NL" sz="135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779183" y="3989626"/>
              <a:ext cx="1014190" cy="28346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600" b="1">
                  <a:solidFill>
                    <a:srgbClr val="948A54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Getuigschrift 2</a:t>
              </a:r>
              <a:r>
                <a:rPr lang="nl-NL" sz="600" b="1" baseline="30000">
                  <a:solidFill>
                    <a:srgbClr val="948A54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00" b="1">
                  <a:solidFill>
                    <a:srgbClr val="948A54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jaar 3</a:t>
              </a:r>
              <a:r>
                <a:rPr lang="nl-NL" sz="600" b="1" baseline="30000">
                  <a:solidFill>
                    <a:srgbClr val="948A54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00" b="1">
                  <a:solidFill>
                    <a:srgbClr val="948A54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graad BSO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5120059" y="3527380"/>
              <a:ext cx="514968" cy="1732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 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5917519" y="3526454"/>
              <a:ext cx="515894" cy="174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 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6900218" y="3528307"/>
              <a:ext cx="513116" cy="172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 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7951317" y="3534791"/>
              <a:ext cx="514968" cy="172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j 3</a:t>
              </a:r>
              <a:r>
                <a:rPr lang="nl-NL" sz="675" i="1" baseline="30000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de</a:t>
              </a:r>
              <a:r>
                <a:rPr lang="nl-NL" sz="675" i="1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gr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7752323" y="3321732"/>
              <a:ext cx="515894" cy="20564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13500" tIns="34290" rIns="13500" bIns="3429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 err="1">
                  <a:solidFill>
                    <a:srgbClr val="FF00FF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Dipl</a:t>
              </a:r>
              <a:r>
                <a:rPr lang="nl-NL" sz="825" b="1" dirty="0">
                  <a:solidFill>
                    <a:srgbClr val="FF00FF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 SO</a:t>
              </a:r>
              <a:endParaRPr lang="nl-NL" sz="135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3999356" y="3447715"/>
              <a:ext cx="471436" cy="541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Niv 4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999356" y="4035017"/>
              <a:ext cx="471436" cy="2380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Niv 3</a:t>
              </a:r>
              <a:endParaRPr lang="nl-NL" sz="135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 flipH="1" flipV="1">
              <a:off x="8543998" y="1044588"/>
              <a:ext cx="15745" cy="2952000"/>
            </a:xfrm>
            <a:prstGeom prst="straightConnector1">
              <a:avLst/>
            </a:prstGeom>
            <a:noFill/>
            <a:ln w="34925">
              <a:solidFill>
                <a:srgbClr val="938953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V="1">
              <a:off x="7697466" y="1041605"/>
              <a:ext cx="926" cy="2412000"/>
            </a:xfrm>
            <a:prstGeom prst="straightConnector1">
              <a:avLst/>
            </a:prstGeom>
            <a:noFill/>
            <a:ln w="34925">
              <a:solidFill>
                <a:srgbClr val="B369E1"/>
              </a:solidFill>
              <a:round/>
              <a:headEnd/>
              <a:tailEnd type="stealth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4549519" y="2806684"/>
              <a:ext cx="3037014" cy="40759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FCAD1A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825" b="1" dirty="0">
                  <a:solidFill>
                    <a:srgbClr val="FCAD1A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HBO 5: graduaat</a:t>
              </a:r>
              <a:endParaRPr lang="nl-NL" sz="1350" dirty="0">
                <a:solidFill>
                  <a:srgbClr val="FCAD1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6479722" y="2430588"/>
              <a:ext cx="890082" cy="37516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13500" tIns="8100" rIns="13500" bIns="81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900" dirty="0" smtClean="0">
                  <a:solidFill>
                    <a:srgbClr val="00B050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vervolgtraject</a:t>
              </a:r>
              <a:r>
                <a:rPr lang="nl-NL" sz="900" dirty="0" smtClean="0">
                  <a:solidFill>
                    <a:srgbClr val="00B050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/>
              </a:r>
              <a:br>
                <a:rPr lang="nl-NL" sz="900" dirty="0" smtClean="0">
                  <a:solidFill>
                    <a:srgbClr val="00B050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</a:br>
              <a:r>
                <a:rPr lang="nl-NL" sz="900" dirty="0" smtClean="0">
                  <a:solidFill>
                    <a:srgbClr val="00B050"/>
                  </a:solidFill>
                  <a:latin typeface="Verdana" pitchFamily="34" charset="0"/>
                  <a:ea typeface="Calibri" pitchFamily="34" charset="0"/>
                  <a:cs typeface="Times New Roman" pitchFamily="18" charset="0"/>
                </a:rPr>
                <a:t>brugtraject</a:t>
              </a:r>
              <a:endParaRPr lang="nl-NL" sz="1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 flipH="1">
              <a:off x="4543962" y="3010480"/>
              <a:ext cx="3048129" cy="926"/>
            </a:xfrm>
            <a:prstGeom prst="straightConnector1">
              <a:avLst/>
            </a:prstGeom>
            <a:noFill/>
            <a:ln w="12700">
              <a:solidFill>
                <a:srgbClr val="FCAD1A"/>
              </a:solidFill>
              <a:prstDash val="dash"/>
              <a:round/>
              <a:headEnd/>
              <a:tailEnd type="none" w="lg" len="lg"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nl-BE" sz="1350"/>
            </a:p>
          </p:txBody>
        </p:sp>
      </p:grpSp>
      <p:sp>
        <p:nvSpPr>
          <p:cNvPr id="78" name="Text Box 62"/>
          <p:cNvSpPr txBox="1">
            <a:spLocks noChangeArrowheads="1"/>
          </p:cNvSpPr>
          <p:nvPr/>
        </p:nvSpPr>
        <p:spPr bwMode="auto">
          <a:xfrm>
            <a:off x="3175964" y="1368072"/>
            <a:ext cx="350104" cy="1846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9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Tertiair onderwijs </a:t>
            </a:r>
            <a:endParaRPr lang="nl-NL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62"/>
          <p:cNvSpPr txBox="1">
            <a:spLocks noChangeArrowheads="1"/>
          </p:cNvSpPr>
          <p:nvPr/>
        </p:nvSpPr>
        <p:spPr bwMode="auto">
          <a:xfrm>
            <a:off x="3183374" y="3589736"/>
            <a:ext cx="350104" cy="1846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9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Secundair onderwijs </a:t>
            </a:r>
            <a:endParaRPr lang="nl-NL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62"/>
          <p:cNvSpPr txBox="1">
            <a:spLocks noChangeArrowheads="1"/>
          </p:cNvSpPr>
          <p:nvPr/>
        </p:nvSpPr>
        <p:spPr bwMode="auto">
          <a:xfrm>
            <a:off x="3579647" y="3460894"/>
            <a:ext cx="350104" cy="21431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900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Diploma middelbaar onderwijs </a:t>
            </a:r>
            <a:endParaRPr lang="nl-NL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64"/>
          <p:cNvSpPr txBox="1">
            <a:spLocks noChangeArrowheads="1"/>
          </p:cNvSpPr>
          <p:nvPr/>
        </p:nvSpPr>
        <p:spPr bwMode="auto">
          <a:xfrm>
            <a:off x="4021121" y="2155465"/>
            <a:ext cx="471437" cy="5511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825" dirty="0" err="1">
                <a:latin typeface="Verdana" pitchFamily="34" charset="0"/>
                <a:ea typeface="Calibri" pitchFamily="34" charset="0"/>
                <a:cs typeface="Times New Roman" pitchFamily="18" charset="0"/>
              </a:rPr>
              <a:t>Niv</a:t>
            </a:r>
            <a:r>
              <a:rPr lang="nl-NL" sz="825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 6</a:t>
            </a:r>
            <a:endParaRPr lang="nl-NL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54"/>
          <p:cNvSpPr>
            <a:spLocks noChangeShapeType="1"/>
          </p:cNvSpPr>
          <p:nvPr/>
        </p:nvSpPr>
        <p:spPr bwMode="auto">
          <a:xfrm flipH="1" flipV="1">
            <a:off x="8020880" y="1041605"/>
            <a:ext cx="15745" cy="2268000"/>
          </a:xfrm>
          <a:prstGeom prst="straightConnector1">
            <a:avLst/>
          </a:prstGeom>
          <a:noFill/>
          <a:ln w="34925">
            <a:solidFill>
              <a:srgbClr val="FF00FF"/>
            </a:solidFill>
            <a:round/>
            <a:headEnd/>
            <a:tailEnd type="stealth" w="lg" len="lg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BE" sz="1350"/>
          </a:p>
        </p:txBody>
      </p:sp>
    </p:spTree>
    <p:extLst>
      <p:ext uri="{BB962C8B-B14F-4D97-AF65-F5344CB8AC3E}">
        <p14:creationId xmlns:p14="http://schemas.microsoft.com/office/powerpoint/2010/main" val="9305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 dirty="0"/>
              <a:t>L</a:t>
            </a:r>
            <a:r>
              <a:rPr lang="nl-BE" dirty="0" smtClean="0"/>
              <a:t>eerladder</a:t>
            </a:r>
            <a:endParaRPr lang="nl-BE" dirty="0"/>
          </a:p>
        </p:txBody>
      </p:sp>
      <p:grpSp>
        <p:nvGrpSpPr>
          <p:cNvPr id="27" name="Groep 14"/>
          <p:cNvGrpSpPr/>
          <p:nvPr/>
        </p:nvGrpSpPr>
        <p:grpSpPr>
          <a:xfrm>
            <a:off x="3410979" y="2338949"/>
            <a:ext cx="5196623" cy="3689493"/>
            <a:chOff x="1475658" y="1705191"/>
            <a:chExt cx="6095994" cy="405523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28" name="Diagram 7"/>
            <p:cNvGrpSpPr/>
            <p:nvPr/>
          </p:nvGrpSpPr>
          <p:grpSpPr>
            <a:xfrm>
              <a:off x="1475658" y="1705191"/>
              <a:ext cx="6095994" cy="4055236"/>
              <a:chOff x="1475658" y="1705191"/>
              <a:chExt cx="6095994" cy="4055236"/>
            </a:xfrm>
          </p:grpSpPr>
          <p:sp>
            <p:nvSpPr>
              <p:cNvPr id="35" name="Vrije vorm 34"/>
              <p:cNvSpPr/>
              <p:nvPr/>
            </p:nvSpPr>
            <p:spPr>
              <a:xfrm>
                <a:off x="1475658" y="1705191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 smtClean="0">
                    <a:latin typeface="Calibri"/>
                  </a:rPr>
                  <a:t>3</a:t>
                </a:r>
                <a:endParaRPr lang="nl-BE" sz="1500" dirty="0">
                  <a:latin typeface="Calibri"/>
                </a:endParaRPr>
              </a:p>
            </p:txBody>
          </p:sp>
          <p:sp>
            <p:nvSpPr>
              <p:cNvPr id="36" name="Vrije vorm 35"/>
              <p:cNvSpPr/>
              <p:nvPr/>
            </p:nvSpPr>
            <p:spPr>
              <a:xfrm>
                <a:off x="2007144" y="1705191"/>
                <a:ext cx="5564508" cy="4937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787"/>
                  <a:gd name="f7" fmla="val 5564508"/>
                  <a:gd name="f8" fmla="val 927435"/>
                  <a:gd name="f9" fmla="val 4637073"/>
                  <a:gd name="f10" fmla="val 5149273"/>
                  <a:gd name="f11" fmla="val 490517"/>
                  <a:gd name="f12" fmla="val 5564502"/>
                  <a:gd name="f13" fmla="val 486484"/>
                  <a:gd name="f14" fmla="val 6"/>
                  <a:gd name="f15" fmla="val 415235"/>
                  <a:gd name="f16" fmla="+- 0 0 -90"/>
                  <a:gd name="f17" fmla="*/ f3 1 49378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787"/>
                  <a:gd name="f27" fmla="*/ f23 1 5564508"/>
                  <a:gd name="f28" fmla="*/ 82299 f24 1"/>
                  <a:gd name="f29" fmla="*/ 0 f23 1"/>
                  <a:gd name="f30" fmla="*/ 411488 f24 1"/>
                  <a:gd name="f31" fmla="*/ 493787 f24 1"/>
                  <a:gd name="f32" fmla="*/ 82299 f23 1"/>
                  <a:gd name="f33" fmla="*/ 5564508 f23 1"/>
                  <a:gd name="f34" fmla="*/ 0 f24 1"/>
                  <a:gd name="f35" fmla="+- f25 0 f1"/>
                  <a:gd name="f36" fmla="*/ f28 1 493787"/>
                  <a:gd name="f37" fmla="*/ f29 1 5564508"/>
                  <a:gd name="f38" fmla="*/ f30 1 493787"/>
                  <a:gd name="f39" fmla="*/ f31 1 493787"/>
                  <a:gd name="f40" fmla="*/ f32 1 5564508"/>
                  <a:gd name="f41" fmla="*/ f33 1 5564508"/>
                  <a:gd name="f42" fmla="*/ f34 1 49378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78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9" rIns="31889" bIns="31889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certificaat BSO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7" name="Vrije vorm 36"/>
              <p:cNvSpPr/>
              <p:nvPr/>
            </p:nvSpPr>
            <p:spPr>
              <a:xfrm>
                <a:off x="1475658" y="2364382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4</a:t>
                </a:r>
              </a:p>
            </p:txBody>
          </p:sp>
          <p:sp>
            <p:nvSpPr>
              <p:cNvPr id="38" name="Vrije vorm 37"/>
              <p:cNvSpPr/>
              <p:nvPr/>
            </p:nvSpPr>
            <p:spPr>
              <a:xfrm>
                <a:off x="2007144" y="2364382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</a:rPr>
                  <a:t>diploma SO en </a:t>
                </a: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Se-n-se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39" name="Vrije vorm 38"/>
              <p:cNvSpPr/>
              <p:nvPr/>
            </p:nvSpPr>
            <p:spPr>
              <a:xfrm>
                <a:off x="1475658" y="3023573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b="1" dirty="0">
                    <a:latin typeface="Calibri"/>
                  </a:rPr>
                  <a:t>5</a:t>
                </a:r>
              </a:p>
            </p:txBody>
          </p:sp>
          <p:sp>
            <p:nvSpPr>
              <p:cNvPr id="40" name="Vrije vorm 39"/>
              <p:cNvSpPr/>
              <p:nvPr/>
            </p:nvSpPr>
            <p:spPr>
              <a:xfrm>
                <a:off x="2007144" y="3023573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b="1" dirty="0" smtClean="0">
                    <a:solidFill>
                      <a:srgbClr val="FCAD1A"/>
                    </a:solidFill>
                    <a:latin typeface="Calibri"/>
                  </a:rPr>
                  <a:t>HBO5 [graduaat]</a:t>
                </a:r>
                <a:endParaRPr lang="nl-BE" sz="2175" b="1" baseline="-25000" dirty="0">
                  <a:solidFill>
                    <a:srgbClr val="FCAD1A"/>
                  </a:solidFill>
                  <a:latin typeface="Calibri"/>
                </a:endParaRPr>
              </a:p>
            </p:txBody>
          </p:sp>
          <p:sp>
            <p:nvSpPr>
              <p:cNvPr id="41" name="Vrije vorm 40"/>
              <p:cNvSpPr/>
              <p:nvPr/>
            </p:nvSpPr>
            <p:spPr>
              <a:xfrm>
                <a:off x="1475658" y="3682764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6</a:t>
                </a:r>
              </a:p>
            </p:txBody>
          </p:sp>
          <p:sp>
            <p:nvSpPr>
              <p:cNvPr id="42" name="Vrije vorm 41"/>
              <p:cNvSpPr/>
              <p:nvPr/>
            </p:nvSpPr>
            <p:spPr>
              <a:xfrm>
                <a:off x="2007144" y="3682764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bachelor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43" name="Vrije vorm 42"/>
              <p:cNvSpPr/>
              <p:nvPr/>
            </p:nvSpPr>
            <p:spPr>
              <a:xfrm>
                <a:off x="1475658" y="4341964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7</a:t>
                </a:r>
              </a:p>
            </p:txBody>
          </p:sp>
          <p:sp>
            <p:nvSpPr>
              <p:cNvPr id="44" name="Vrije vorm 43"/>
              <p:cNvSpPr/>
              <p:nvPr/>
            </p:nvSpPr>
            <p:spPr>
              <a:xfrm>
                <a:off x="2007144" y="4341964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master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45" name="Vrije vorm 44"/>
              <p:cNvSpPr/>
              <p:nvPr/>
            </p:nvSpPr>
            <p:spPr>
              <a:xfrm>
                <a:off x="1475658" y="5001155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8</a:t>
                </a:r>
              </a:p>
            </p:txBody>
          </p:sp>
          <p:sp>
            <p:nvSpPr>
              <p:cNvPr id="46" name="Vrije vorm 45"/>
              <p:cNvSpPr/>
              <p:nvPr/>
            </p:nvSpPr>
            <p:spPr>
              <a:xfrm>
                <a:off x="2007144" y="5001155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doctoraat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29" name="Ovaal 8"/>
            <p:cNvSpPr/>
            <p:nvPr/>
          </p:nvSpPr>
          <p:spPr>
            <a:xfrm>
              <a:off x="2195739" y="1844820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0" name="Ovaal 9"/>
            <p:cNvSpPr/>
            <p:nvPr/>
          </p:nvSpPr>
          <p:spPr>
            <a:xfrm>
              <a:off x="2195739" y="2492892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1" name="Ovaal 10"/>
            <p:cNvSpPr/>
            <p:nvPr/>
          </p:nvSpPr>
          <p:spPr>
            <a:xfrm>
              <a:off x="2195739" y="3212973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2" name="Ovaal 11"/>
            <p:cNvSpPr/>
            <p:nvPr/>
          </p:nvSpPr>
          <p:spPr>
            <a:xfrm>
              <a:off x="2195739" y="3789035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3" name="Ovaal 12"/>
            <p:cNvSpPr/>
            <p:nvPr/>
          </p:nvSpPr>
          <p:spPr>
            <a:xfrm>
              <a:off x="2195739" y="4437107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4" name="Ovaal 13"/>
            <p:cNvSpPr/>
            <p:nvPr/>
          </p:nvSpPr>
          <p:spPr>
            <a:xfrm>
              <a:off x="2195739" y="5157188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7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Leerladder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59296" y="1748964"/>
            <a:ext cx="5181797" cy="4425249"/>
          </a:xfrm>
        </p:spPr>
        <p:txBody>
          <a:bodyPr>
            <a:noAutofit/>
          </a:bodyPr>
          <a:lstStyle/>
          <a:p>
            <a:r>
              <a:rPr lang="nl-BE" sz="2200" u="sng" dirty="0" smtClean="0"/>
              <a:t>Voorbeeld beroep niveau 4:</a:t>
            </a:r>
          </a:p>
          <a:p>
            <a:r>
              <a:rPr lang="nl-BE" sz="2200" dirty="0" smtClean="0"/>
              <a:t>Uitvoerend</a:t>
            </a:r>
            <a:endParaRPr lang="nl-BE" sz="2200" dirty="0"/>
          </a:p>
          <a:p>
            <a:endParaRPr lang="nl-BE" sz="2200" dirty="0" smtClean="0"/>
          </a:p>
          <a:p>
            <a:r>
              <a:rPr lang="nl-BE" sz="2200" u="sng" dirty="0" smtClean="0"/>
              <a:t>Voorbeeld beroep niveau 5:</a:t>
            </a:r>
          </a:p>
          <a:p>
            <a:r>
              <a:rPr lang="nl-BE" sz="2200" dirty="0" smtClean="0"/>
              <a:t>Coördineren en aansturen van een klein team/afdeling in een groot bedrijf</a:t>
            </a:r>
            <a:endParaRPr lang="nl-BE" sz="2200" dirty="0"/>
          </a:p>
          <a:p>
            <a:endParaRPr lang="nl-BE" sz="2200" dirty="0" smtClean="0"/>
          </a:p>
          <a:p>
            <a:r>
              <a:rPr lang="nl-BE" sz="2200" u="sng" dirty="0" smtClean="0"/>
              <a:t>Voorbeeld beroep niveau 6:</a:t>
            </a:r>
          </a:p>
          <a:p>
            <a:r>
              <a:rPr lang="nl-BE" sz="2200" dirty="0" smtClean="0"/>
              <a:t>Ondernemen</a:t>
            </a:r>
          </a:p>
          <a:p>
            <a:r>
              <a:rPr lang="nl-BE" sz="2200" dirty="0" smtClean="0"/>
              <a:t>Coördineren en aansturen van een groot team of bedrijf.</a:t>
            </a:r>
          </a:p>
          <a:p>
            <a:r>
              <a:rPr lang="nl-BE" sz="2200" dirty="0" smtClean="0"/>
              <a:t>Meer verantwoordelijkheid.</a:t>
            </a:r>
          </a:p>
        </p:txBody>
      </p:sp>
      <p:grpSp>
        <p:nvGrpSpPr>
          <p:cNvPr id="4" name="Groep 14"/>
          <p:cNvGrpSpPr/>
          <p:nvPr/>
        </p:nvGrpSpPr>
        <p:grpSpPr>
          <a:xfrm>
            <a:off x="609600" y="2162374"/>
            <a:ext cx="5196623" cy="3689493"/>
            <a:chOff x="1475658" y="1705191"/>
            <a:chExt cx="6095994" cy="405523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5" name="Diagram 7"/>
            <p:cNvGrpSpPr/>
            <p:nvPr/>
          </p:nvGrpSpPr>
          <p:grpSpPr>
            <a:xfrm>
              <a:off x="1475658" y="1705191"/>
              <a:ext cx="6095994" cy="4055236"/>
              <a:chOff x="1475658" y="1705191"/>
              <a:chExt cx="6095994" cy="4055236"/>
            </a:xfrm>
          </p:grpSpPr>
          <p:sp>
            <p:nvSpPr>
              <p:cNvPr id="12" name="Vrije vorm 11"/>
              <p:cNvSpPr/>
              <p:nvPr/>
            </p:nvSpPr>
            <p:spPr>
              <a:xfrm>
                <a:off x="1475658" y="1705191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 smtClean="0">
                    <a:latin typeface="Calibri"/>
                  </a:rPr>
                  <a:t>3</a:t>
                </a:r>
                <a:endParaRPr lang="nl-BE" sz="1500" dirty="0">
                  <a:latin typeface="Calibri"/>
                </a:endParaRPr>
              </a:p>
            </p:txBody>
          </p:sp>
          <p:sp>
            <p:nvSpPr>
              <p:cNvPr id="13" name="Vrije vorm 12"/>
              <p:cNvSpPr/>
              <p:nvPr/>
            </p:nvSpPr>
            <p:spPr>
              <a:xfrm>
                <a:off x="2007144" y="1705191"/>
                <a:ext cx="5564508" cy="4937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787"/>
                  <a:gd name="f7" fmla="val 5564508"/>
                  <a:gd name="f8" fmla="val 927435"/>
                  <a:gd name="f9" fmla="val 4637073"/>
                  <a:gd name="f10" fmla="val 5149273"/>
                  <a:gd name="f11" fmla="val 490517"/>
                  <a:gd name="f12" fmla="val 5564502"/>
                  <a:gd name="f13" fmla="val 486484"/>
                  <a:gd name="f14" fmla="val 6"/>
                  <a:gd name="f15" fmla="val 415235"/>
                  <a:gd name="f16" fmla="+- 0 0 -90"/>
                  <a:gd name="f17" fmla="*/ f3 1 49378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787"/>
                  <a:gd name="f27" fmla="*/ f23 1 5564508"/>
                  <a:gd name="f28" fmla="*/ 82299 f24 1"/>
                  <a:gd name="f29" fmla="*/ 0 f23 1"/>
                  <a:gd name="f30" fmla="*/ 411488 f24 1"/>
                  <a:gd name="f31" fmla="*/ 493787 f24 1"/>
                  <a:gd name="f32" fmla="*/ 82299 f23 1"/>
                  <a:gd name="f33" fmla="*/ 5564508 f23 1"/>
                  <a:gd name="f34" fmla="*/ 0 f24 1"/>
                  <a:gd name="f35" fmla="+- f25 0 f1"/>
                  <a:gd name="f36" fmla="*/ f28 1 493787"/>
                  <a:gd name="f37" fmla="*/ f29 1 5564508"/>
                  <a:gd name="f38" fmla="*/ f30 1 493787"/>
                  <a:gd name="f39" fmla="*/ f31 1 493787"/>
                  <a:gd name="f40" fmla="*/ f32 1 5564508"/>
                  <a:gd name="f41" fmla="*/ f33 1 5564508"/>
                  <a:gd name="f42" fmla="*/ f34 1 49378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78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9" rIns="31889" bIns="31889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certificaat BSO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4" name="Vrije vorm 13"/>
              <p:cNvSpPr/>
              <p:nvPr/>
            </p:nvSpPr>
            <p:spPr>
              <a:xfrm>
                <a:off x="1475658" y="2364382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4</a:t>
                </a:r>
              </a:p>
            </p:txBody>
          </p:sp>
          <p:sp>
            <p:nvSpPr>
              <p:cNvPr id="15" name="Vrije vorm 14"/>
              <p:cNvSpPr/>
              <p:nvPr/>
            </p:nvSpPr>
            <p:spPr>
              <a:xfrm>
                <a:off x="2007144" y="2364382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</a:rPr>
                  <a:t>diploma SO en </a:t>
                </a: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Se-n-se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" name="Vrije vorm 15"/>
              <p:cNvSpPr/>
              <p:nvPr/>
            </p:nvSpPr>
            <p:spPr>
              <a:xfrm>
                <a:off x="1475658" y="3023573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b="1" dirty="0">
                    <a:latin typeface="Calibri"/>
                  </a:rPr>
                  <a:t>5</a:t>
                </a:r>
              </a:p>
            </p:txBody>
          </p:sp>
          <p:sp>
            <p:nvSpPr>
              <p:cNvPr id="17" name="Vrije vorm 16"/>
              <p:cNvSpPr/>
              <p:nvPr/>
            </p:nvSpPr>
            <p:spPr>
              <a:xfrm>
                <a:off x="2007144" y="3023573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b="1" dirty="0" smtClean="0">
                    <a:solidFill>
                      <a:srgbClr val="FCAD1A"/>
                    </a:solidFill>
                    <a:latin typeface="Calibri"/>
                  </a:rPr>
                  <a:t>HBO5 [graduaat]</a:t>
                </a:r>
                <a:endParaRPr lang="nl-BE" sz="2175" b="1" baseline="-25000" dirty="0">
                  <a:solidFill>
                    <a:srgbClr val="FCAD1A"/>
                  </a:solidFill>
                  <a:latin typeface="Calibri"/>
                </a:endParaRPr>
              </a:p>
            </p:txBody>
          </p:sp>
          <p:sp>
            <p:nvSpPr>
              <p:cNvPr id="18" name="Vrije vorm 17"/>
              <p:cNvSpPr/>
              <p:nvPr/>
            </p:nvSpPr>
            <p:spPr>
              <a:xfrm>
                <a:off x="1475658" y="3682764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6</a:t>
                </a:r>
              </a:p>
            </p:txBody>
          </p:sp>
          <p:sp>
            <p:nvSpPr>
              <p:cNvPr id="19" name="Vrije vorm 18"/>
              <p:cNvSpPr/>
              <p:nvPr/>
            </p:nvSpPr>
            <p:spPr>
              <a:xfrm>
                <a:off x="2007144" y="3682764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bachelor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0" name="Vrije vorm 19"/>
              <p:cNvSpPr/>
              <p:nvPr/>
            </p:nvSpPr>
            <p:spPr>
              <a:xfrm>
                <a:off x="1475658" y="4341964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7</a:t>
                </a:r>
              </a:p>
            </p:txBody>
          </p:sp>
          <p:sp>
            <p:nvSpPr>
              <p:cNvPr id="21" name="Vrije vorm 20"/>
              <p:cNvSpPr/>
              <p:nvPr/>
            </p:nvSpPr>
            <p:spPr>
              <a:xfrm>
                <a:off x="2007144" y="4341964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master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22" name="Vrije vorm 21"/>
              <p:cNvSpPr/>
              <p:nvPr/>
            </p:nvSpPr>
            <p:spPr>
              <a:xfrm>
                <a:off x="1475658" y="5001155"/>
                <a:ext cx="531495" cy="7592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59273"/>
                  <a:gd name="f7" fmla="val 531491"/>
                  <a:gd name="f8" fmla="val 345470"/>
                  <a:gd name="f9" fmla="val 379636"/>
                  <a:gd name="f10" fmla="val 186022"/>
                  <a:gd name="f11" fmla="+- 0 0 -90"/>
                  <a:gd name="f12" fmla="*/ f3 1 759273"/>
                  <a:gd name="f13" fmla="*/ f4 1 531491"/>
                  <a:gd name="f14" fmla="val f5"/>
                  <a:gd name="f15" fmla="val f6"/>
                  <a:gd name="f16" fmla="val f7"/>
                  <a:gd name="f17" fmla="*/ f11 f0 1"/>
                  <a:gd name="f18" fmla="+- f16 0 f14"/>
                  <a:gd name="f19" fmla="+- f15 0 f14"/>
                  <a:gd name="f20" fmla="*/ f17 1 f2"/>
                  <a:gd name="f21" fmla="*/ f19 1 759273"/>
                  <a:gd name="f22" fmla="*/ f18 1 531491"/>
                  <a:gd name="f23" fmla="*/ 0 f19 1"/>
                  <a:gd name="f24" fmla="*/ 0 f18 1"/>
                  <a:gd name="f25" fmla="*/ 493528 f19 1"/>
                  <a:gd name="f26" fmla="*/ 759273 f19 1"/>
                  <a:gd name="f27" fmla="*/ 265746 f18 1"/>
                  <a:gd name="f28" fmla="*/ 531491 f18 1"/>
                  <a:gd name="f29" fmla="*/ 265746 f19 1"/>
                  <a:gd name="f30" fmla="+- f20 0 f1"/>
                  <a:gd name="f31" fmla="*/ f23 1 759273"/>
                  <a:gd name="f32" fmla="*/ f24 1 531491"/>
                  <a:gd name="f33" fmla="*/ f25 1 759273"/>
                  <a:gd name="f34" fmla="*/ f26 1 759273"/>
                  <a:gd name="f35" fmla="*/ f27 1 531491"/>
                  <a:gd name="f36" fmla="*/ f28 1 531491"/>
                  <a:gd name="f37" fmla="*/ f29 1 759273"/>
                  <a:gd name="f38" fmla="*/ f14 1 f21"/>
                  <a:gd name="f39" fmla="*/ f15 1 f21"/>
                  <a:gd name="f40" fmla="*/ f14 1 f22"/>
                  <a:gd name="f41" fmla="*/ f16 1 f22"/>
                  <a:gd name="f42" fmla="*/ f31 1 f21"/>
                  <a:gd name="f43" fmla="*/ f32 1 f22"/>
                  <a:gd name="f44" fmla="*/ f33 1 f21"/>
                  <a:gd name="f45" fmla="*/ f34 1 f21"/>
                  <a:gd name="f46" fmla="*/ f35 1 f22"/>
                  <a:gd name="f47" fmla="*/ f36 1 f22"/>
                  <a:gd name="f48" fmla="*/ f37 1 f21"/>
                  <a:gd name="f49" fmla="*/ f38 f12 1"/>
                  <a:gd name="f50" fmla="*/ f39 f12 1"/>
                  <a:gd name="f51" fmla="*/ f41 f13 1"/>
                  <a:gd name="f52" fmla="*/ f40 f13 1"/>
                  <a:gd name="f53" fmla="*/ f42 f12 1"/>
                  <a:gd name="f54" fmla="*/ f43 f13 1"/>
                  <a:gd name="f55" fmla="*/ f44 f12 1"/>
                  <a:gd name="f56" fmla="*/ f45 f12 1"/>
                  <a:gd name="f57" fmla="*/ f46 f13 1"/>
                  <a:gd name="f58" fmla="*/ f47 f13 1"/>
                  <a:gd name="f59" fmla="*/ f48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54"/>
                  </a:cxn>
                  <a:cxn ang="f30">
                    <a:pos x="f55" y="f54"/>
                  </a:cxn>
                  <a:cxn ang="f30">
                    <a:pos x="f56" y="f57"/>
                  </a:cxn>
                  <a:cxn ang="f30">
                    <a:pos x="f55" y="f58"/>
                  </a:cxn>
                  <a:cxn ang="f30">
                    <a:pos x="f53" y="f58"/>
                  </a:cxn>
                  <a:cxn ang="f30">
                    <a:pos x="f59" y="f57"/>
                  </a:cxn>
                  <a:cxn ang="f30">
                    <a:pos x="f53" y="f54"/>
                  </a:cxn>
                </a:cxnLst>
                <a:rect l="f49" t="f52" r="f50" b="f51"/>
                <a:pathLst>
                  <a:path w="759273" h="531491">
                    <a:moveTo>
                      <a:pt x="f6" y="f5"/>
                    </a:moveTo>
                    <a:lnTo>
                      <a:pt x="f6" y="f8"/>
                    </a:lnTo>
                    <a:lnTo>
                      <a:pt x="f9" y="f7"/>
                    </a:lnTo>
                    <a:lnTo>
                      <a:pt x="f5" y="f8"/>
                    </a:lnTo>
                    <a:lnTo>
                      <a:pt x="f5" y="f5"/>
                    </a:lnTo>
                    <a:lnTo>
                      <a:pt x="f9" y="f10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CAD1A"/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9526" tIns="208832" rIns="9526" bIns="208832" anchor="ctr" anchorCtr="1" compatLnSpc="1"/>
              <a:lstStyle/>
              <a:p>
                <a:pPr algn="ctr" defTabSz="666748">
                  <a:lnSpc>
                    <a:spcPct val="200000"/>
                  </a:lnSpc>
                  <a:spcAft>
                    <a:spcPts val="60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1500" dirty="0">
                    <a:latin typeface="Calibri"/>
                  </a:rPr>
                  <a:t>8</a:t>
                </a:r>
              </a:p>
            </p:txBody>
          </p:sp>
          <p:sp>
            <p:nvSpPr>
              <p:cNvPr id="23" name="Vrije vorm 22"/>
              <p:cNvSpPr/>
              <p:nvPr/>
            </p:nvSpPr>
            <p:spPr>
              <a:xfrm>
                <a:off x="2007144" y="5001155"/>
                <a:ext cx="5564508" cy="49352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93527"/>
                  <a:gd name="f7" fmla="val 5564508"/>
                  <a:gd name="f8" fmla="val 927439"/>
                  <a:gd name="f9" fmla="val 4637069"/>
                  <a:gd name="f10" fmla="val 5149279"/>
                  <a:gd name="f11" fmla="val 490261"/>
                  <a:gd name="f12" fmla="val 5564502"/>
                  <a:gd name="f13" fmla="val 486232"/>
                  <a:gd name="f14" fmla="val 6"/>
                  <a:gd name="f15" fmla="val 415229"/>
                  <a:gd name="f16" fmla="+- 0 0 -90"/>
                  <a:gd name="f17" fmla="*/ f3 1 493527"/>
                  <a:gd name="f18" fmla="*/ f4 1 5564508"/>
                  <a:gd name="f19" fmla="val f5"/>
                  <a:gd name="f20" fmla="val f6"/>
                  <a:gd name="f21" fmla="val f7"/>
                  <a:gd name="f22" fmla="*/ f16 f0 1"/>
                  <a:gd name="f23" fmla="+- f21 0 f19"/>
                  <a:gd name="f24" fmla="+- f20 0 f19"/>
                  <a:gd name="f25" fmla="*/ f22 1 f2"/>
                  <a:gd name="f26" fmla="*/ f24 1 493527"/>
                  <a:gd name="f27" fmla="*/ f23 1 5564508"/>
                  <a:gd name="f28" fmla="*/ 82256 f24 1"/>
                  <a:gd name="f29" fmla="*/ 0 f23 1"/>
                  <a:gd name="f30" fmla="*/ 411271 f24 1"/>
                  <a:gd name="f31" fmla="*/ 493527 f24 1"/>
                  <a:gd name="f32" fmla="*/ 82256 f23 1"/>
                  <a:gd name="f33" fmla="*/ 5564508 f23 1"/>
                  <a:gd name="f34" fmla="*/ 0 f24 1"/>
                  <a:gd name="f35" fmla="+- f25 0 f1"/>
                  <a:gd name="f36" fmla="*/ f28 1 493527"/>
                  <a:gd name="f37" fmla="*/ f29 1 5564508"/>
                  <a:gd name="f38" fmla="*/ f30 1 493527"/>
                  <a:gd name="f39" fmla="*/ f31 1 493527"/>
                  <a:gd name="f40" fmla="*/ f32 1 5564508"/>
                  <a:gd name="f41" fmla="*/ f33 1 5564508"/>
                  <a:gd name="f42" fmla="*/ f34 1 493527"/>
                  <a:gd name="f43" fmla="*/ f19 1 f26"/>
                  <a:gd name="f44" fmla="*/ f20 1 f26"/>
                  <a:gd name="f45" fmla="*/ f19 1 f27"/>
                  <a:gd name="f46" fmla="*/ f21 1 f27"/>
                  <a:gd name="f47" fmla="*/ f36 1 f26"/>
                  <a:gd name="f48" fmla="*/ f37 1 f27"/>
                  <a:gd name="f49" fmla="*/ f38 1 f26"/>
                  <a:gd name="f50" fmla="*/ f39 1 f26"/>
                  <a:gd name="f51" fmla="*/ f40 1 f27"/>
                  <a:gd name="f52" fmla="*/ f41 1 f27"/>
                  <a:gd name="f53" fmla="*/ f42 1 f26"/>
                  <a:gd name="f54" fmla="*/ f43 f17 1"/>
                  <a:gd name="f55" fmla="*/ f44 f17 1"/>
                  <a:gd name="f56" fmla="*/ f46 f18 1"/>
                  <a:gd name="f57" fmla="*/ f45 f18 1"/>
                  <a:gd name="f58" fmla="*/ f47 f17 1"/>
                  <a:gd name="f59" fmla="*/ f48 f18 1"/>
                  <a:gd name="f60" fmla="*/ f49 f17 1"/>
                  <a:gd name="f61" fmla="*/ f50 f17 1"/>
                  <a:gd name="f62" fmla="*/ f51 f18 1"/>
                  <a:gd name="f63" fmla="*/ f52 f18 1"/>
                  <a:gd name="f64" fmla="*/ f53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">
                    <a:pos x="f58" y="f59"/>
                  </a:cxn>
                  <a:cxn ang="f35">
                    <a:pos x="f60" y="f59"/>
                  </a:cxn>
                  <a:cxn ang="f35">
                    <a:pos x="f61" y="f62"/>
                  </a:cxn>
                  <a:cxn ang="f35">
                    <a:pos x="f61" y="f63"/>
                  </a:cxn>
                  <a:cxn ang="f35">
                    <a:pos x="f61" y="f63"/>
                  </a:cxn>
                  <a:cxn ang="f35">
                    <a:pos x="f64" y="f63"/>
                  </a:cxn>
                  <a:cxn ang="f35">
                    <a:pos x="f64" y="f63"/>
                  </a:cxn>
                  <a:cxn ang="f35">
                    <a:pos x="f64" y="f62"/>
                  </a:cxn>
                  <a:cxn ang="f35">
                    <a:pos x="f58" y="f59"/>
                  </a:cxn>
                </a:cxnLst>
                <a:rect l="f54" t="f57" r="f55" b="f56"/>
                <a:pathLst>
                  <a:path w="493527" h="5564508">
                    <a:moveTo>
                      <a:pt x="f6" y="f8"/>
                    </a:moveTo>
                    <a:lnTo>
                      <a:pt x="f6" y="f9"/>
                    </a:lnTo>
                    <a:cubicBezTo>
                      <a:pt x="f6" y="f10"/>
                      <a:pt x="f11" y="f12"/>
                      <a:pt x="f13" y="f12"/>
                    </a:cubicBezTo>
                    <a:lnTo>
                      <a:pt x="f5" y="f12"/>
                    </a:lnTo>
                    <a:lnTo>
                      <a:pt x="f5" y="f12"/>
                    </a:lnTo>
                    <a:lnTo>
                      <a:pt x="f5" y="f14"/>
                    </a:lnTo>
                    <a:lnTo>
                      <a:pt x="f5" y="f14"/>
                    </a:lnTo>
                    <a:lnTo>
                      <a:pt x="f13" y="f14"/>
                    </a:lnTo>
                    <a:cubicBezTo>
                      <a:pt x="f11" y="f14"/>
                      <a:pt x="f6" y="f15"/>
                      <a:pt x="f6" y="f8"/>
                    </a:cubicBezTo>
                    <a:close/>
                  </a:path>
                </a:pathLst>
              </a:custGeom>
              <a:solidFill>
                <a:srgbClr val="FFFFFF">
                  <a:alpha val="90000"/>
                </a:srgbClr>
              </a:solidFill>
              <a:ln w="25402">
                <a:noFill/>
                <a:prstDash val="soli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vert="horz" wrap="square" lIns="154689" tIns="31883" rIns="31883" bIns="31883" anchor="ctr" anchorCtr="0" compatLnSpc="1"/>
              <a:lstStyle/>
              <a:p>
                <a:pPr marL="0" lvl="1" defTabSz="966785">
                  <a:lnSpc>
                    <a:spcPct val="90000"/>
                  </a:lnSpc>
                  <a:spcAft>
                    <a:spcPts val="375"/>
                  </a:spcAft>
                  <a:buSzPct val="100000"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nl-BE" sz="2175" dirty="0" smtClean="0">
                    <a:solidFill>
                      <a:srgbClr val="000000"/>
                    </a:solidFill>
                    <a:latin typeface="Calibri"/>
                  </a:rPr>
                  <a:t>doctoraat</a:t>
                </a:r>
                <a:endParaRPr lang="nl-BE" sz="2175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6" name="Ovaal 8"/>
            <p:cNvSpPr/>
            <p:nvPr/>
          </p:nvSpPr>
          <p:spPr>
            <a:xfrm>
              <a:off x="2195739" y="1844820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" name="Ovaal 9"/>
            <p:cNvSpPr/>
            <p:nvPr/>
          </p:nvSpPr>
          <p:spPr>
            <a:xfrm>
              <a:off x="2195739" y="2492892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" name="Ovaal 10"/>
            <p:cNvSpPr/>
            <p:nvPr/>
          </p:nvSpPr>
          <p:spPr>
            <a:xfrm>
              <a:off x="2195739" y="3212973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Ovaal 11"/>
            <p:cNvSpPr/>
            <p:nvPr/>
          </p:nvSpPr>
          <p:spPr>
            <a:xfrm>
              <a:off x="2195739" y="3789035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0" name="Ovaal 12"/>
            <p:cNvSpPr/>
            <p:nvPr/>
          </p:nvSpPr>
          <p:spPr>
            <a:xfrm>
              <a:off x="2195739" y="4437107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" name="Ovaal 13"/>
            <p:cNvSpPr/>
            <p:nvPr/>
          </p:nvSpPr>
          <p:spPr>
            <a:xfrm>
              <a:off x="2195739" y="5157188"/>
              <a:ext cx="216027" cy="21602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FFFFFF"/>
            </a:solidFill>
            <a:ln w="25402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wrap="square" lIns="68580" tIns="34290" rIns="68580" bIns="34290" anchor="ctr" anchorCtr="1" compatLnSpc="1"/>
            <a:lstStyle/>
            <a:p>
              <a:pPr algn="ctr"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BE" sz="1350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Profiel Bachelor – HBO5 praktijkvoorbeeld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5119829"/>
            <a:ext cx="10972800" cy="1006333"/>
          </a:xfrm>
        </p:spPr>
        <p:txBody>
          <a:bodyPr>
            <a:normAutofit/>
          </a:bodyPr>
          <a:lstStyle/>
          <a:p>
            <a:pPr>
              <a:tabLst>
                <a:tab pos="5381625" algn="l"/>
              </a:tabLst>
            </a:pPr>
            <a:r>
              <a:rPr lang="nl-BE" dirty="0" smtClean="0"/>
              <a:t>Bram 	Hans</a:t>
            </a:r>
          </a:p>
          <a:p>
            <a:pPr>
              <a:tabLst>
                <a:tab pos="5381625" algn="l"/>
              </a:tabLst>
            </a:pPr>
            <a:r>
              <a:rPr lang="nl-BE" dirty="0" smtClean="0"/>
              <a:t>Bachelor Agro- en biotechnologie	</a:t>
            </a:r>
            <a:r>
              <a:rPr lang="nl-BE" smtClean="0"/>
              <a:t>HB05 Productiebeheer </a:t>
            </a:r>
            <a:r>
              <a:rPr lang="nl-BE" dirty="0" err="1" smtClean="0"/>
              <a:t>L&amp;Tb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79" y="1888079"/>
            <a:ext cx="3006236" cy="30062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6096000" y="1643152"/>
            <a:ext cx="2735232" cy="325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1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Bepaalt </a:t>
            </a:r>
            <a:r>
              <a:rPr lang="nl-BE" b="1" dirty="0"/>
              <a:t>mee</a:t>
            </a:r>
            <a:r>
              <a:rPr lang="nl-BE" dirty="0"/>
              <a:t> grondstoffen, </a:t>
            </a:r>
            <a:r>
              <a:rPr lang="nl-BE" dirty="0" smtClean="0"/>
              <a:t>hulpmiddelen, </a:t>
            </a:r>
            <a:r>
              <a:rPr lang="nl-BE" dirty="0"/>
              <a:t>infrastructuur, </a:t>
            </a:r>
            <a:r>
              <a:rPr lang="nl-BE" dirty="0" smtClean="0"/>
              <a:t>externe </a:t>
            </a:r>
            <a:r>
              <a:rPr lang="nl-BE" dirty="0"/>
              <a:t>arbeid</a:t>
            </a:r>
          </a:p>
          <a:p>
            <a:endParaRPr lang="nl-BE" dirty="0" smtClean="0"/>
          </a:p>
          <a:p>
            <a:r>
              <a:rPr lang="nl-BE" dirty="0" smtClean="0"/>
              <a:t>verbeteracties </a:t>
            </a:r>
            <a:r>
              <a:rPr lang="nl-BE" dirty="0"/>
              <a:t>voorstellen en implementeren na overleg, problemen </a:t>
            </a:r>
            <a:r>
              <a:rPr lang="nl-BE" dirty="0" smtClean="0"/>
              <a:t>melden</a:t>
            </a:r>
            <a:br>
              <a:rPr lang="nl-BE" dirty="0" smtClean="0"/>
            </a:br>
            <a:endParaRPr lang="nl-BE" sz="800" dirty="0" smtClean="0"/>
          </a:p>
          <a:p>
            <a:r>
              <a:rPr lang="nl-BE" dirty="0" smtClean="0"/>
              <a:t>Bouwt </a:t>
            </a:r>
            <a:r>
              <a:rPr lang="nl-BE" dirty="0"/>
              <a:t>eigen deskundigheid </a:t>
            </a:r>
            <a:r>
              <a:rPr lang="nl-BE" dirty="0" smtClean="0"/>
              <a:t>op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Bepaalt </a:t>
            </a:r>
            <a:r>
              <a:rPr lang="nl-BE" dirty="0" smtClean="0"/>
              <a:t>zelf doelstellingen, businessplan. </a:t>
            </a:r>
            <a:endParaRPr lang="nl-BE" dirty="0"/>
          </a:p>
          <a:p>
            <a:r>
              <a:rPr lang="nl-BE" dirty="0"/>
              <a:t>Bepaalt grondstoffen, </a:t>
            </a:r>
            <a:r>
              <a:rPr lang="nl-BE" dirty="0" smtClean="0"/>
              <a:t>hulpmiddelen</a:t>
            </a:r>
            <a:r>
              <a:rPr lang="nl-BE" dirty="0"/>
              <a:t>, </a:t>
            </a:r>
            <a:r>
              <a:rPr lang="nl-BE" dirty="0" smtClean="0"/>
              <a:t>infrastructuur, externe </a:t>
            </a:r>
            <a:r>
              <a:rPr lang="nl-BE" dirty="0"/>
              <a:t>arbeid </a:t>
            </a:r>
            <a:endParaRPr lang="nl-BE" dirty="0" smtClean="0"/>
          </a:p>
          <a:p>
            <a:r>
              <a:rPr lang="nl-BE" dirty="0" smtClean="0"/>
              <a:t>Continuïteit </a:t>
            </a:r>
            <a:r>
              <a:rPr lang="nl-BE" dirty="0"/>
              <a:t>van de onderneming : ontwikkelingen in de markt, optimalisatie, nieuwe technieken,… </a:t>
            </a:r>
          </a:p>
          <a:p>
            <a:endParaRPr lang="nl-BE" dirty="0" smtClean="0"/>
          </a:p>
          <a:p>
            <a:r>
              <a:rPr lang="nl-BE" dirty="0" smtClean="0"/>
              <a:t>Bouwt </a:t>
            </a:r>
            <a:r>
              <a:rPr lang="nl-BE" dirty="0"/>
              <a:t>eigen deskundigheid </a:t>
            </a:r>
            <a:r>
              <a:rPr lang="nl-BE" dirty="0" smtClean="0"/>
              <a:t>op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740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Bepaalt zelf de </a:t>
            </a:r>
            <a:r>
              <a:rPr lang="nl-BE" dirty="0" smtClean="0"/>
              <a:t>productie </a:t>
            </a:r>
            <a:r>
              <a:rPr lang="nl-BE" dirty="0"/>
              <a:t>op het bedrijf en organiseert de bedrijfsvoering </a:t>
            </a:r>
            <a:endParaRPr lang="nl-BE" dirty="0" smtClean="0"/>
          </a:p>
          <a:p>
            <a:r>
              <a:rPr lang="nl-BE" dirty="0" smtClean="0"/>
              <a:t>Hulp </a:t>
            </a:r>
            <a:r>
              <a:rPr lang="nl-BE" dirty="0"/>
              <a:t>van externen belangrijk,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Dierlijke/plantaardige productie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61185" y="2584558"/>
            <a:ext cx="5316747" cy="3728319"/>
          </a:xfrm>
        </p:spPr>
        <p:txBody>
          <a:bodyPr>
            <a:normAutofit/>
          </a:bodyPr>
          <a:lstStyle/>
          <a:p>
            <a:r>
              <a:rPr lang="nl-BE" dirty="0"/>
              <a:t>Volgt de doelstellingen van de </a:t>
            </a:r>
            <a:r>
              <a:rPr lang="nl-BE" dirty="0" smtClean="0"/>
              <a:t>productie </a:t>
            </a:r>
            <a:r>
              <a:rPr lang="nl-BE" dirty="0"/>
              <a:t>op, plant en organiseert mee de werkzaamheden op basis van het </a:t>
            </a:r>
            <a:r>
              <a:rPr lang="nl-BE" dirty="0" smtClean="0"/>
              <a:t>productieplan</a:t>
            </a:r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l="13939" t="16102" r="14061" b="12973"/>
          <a:stretch/>
        </p:blipFill>
        <p:spPr>
          <a:xfrm>
            <a:off x="2292020" y="5260817"/>
            <a:ext cx="1427803" cy="99580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98356" y="4719423"/>
            <a:ext cx="2374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Fokkerij, </a:t>
            </a:r>
            <a:r>
              <a:rPr lang="nl-BE" sz="2400" dirty="0" smtClean="0"/>
              <a:t>voeding, </a:t>
            </a:r>
            <a:r>
              <a:rPr lang="nl-BE" sz="2400" dirty="0"/>
              <a:t>gezondheid, behandelingen, mest, </a:t>
            </a:r>
            <a:r>
              <a:rPr lang="nl-BE" sz="2400" dirty="0" smtClean="0"/>
              <a:t>hygiëne, …</a:t>
            </a:r>
            <a:endParaRPr lang="nl-BE" sz="2400" dirty="0"/>
          </a:p>
        </p:txBody>
      </p:sp>
      <p:sp>
        <p:nvSpPr>
          <p:cNvPr id="9" name="Ovale toelichting 8"/>
          <p:cNvSpPr/>
          <p:nvPr/>
        </p:nvSpPr>
        <p:spPr>
          <a:xfrm>
            <a:off x="4719269" y="4497413"/>
            <a:ext cx="3609490" cy="2040979"/>
          </a:xfrm>
          <a:prstGeom prst="wedgeEllipseCallout">
            <a:avLst>
              <a:gd name="adj1" fmla="val -76371"/>
              <a:gd name="adj2" fmla="val 11668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779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Veiligheid, hygiëne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27576" y="2617022"/>
            <a:ext cx="5316747" cy="3728319"/>
          </a:xfrm>
        </p:spPr>
        <p:txBody>
          <a:bodyPr>
            <a:normAutofit/>
          </a:bodyPr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	Idem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2" y="1782571"/>
            <a:ext cx="608936" cy="6089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16415"/>
          <a:stretch/>
        </p:blipFill>
        <p:spPr>
          <a:xfrm>
            <a:off x="5961185" y="1643153"/>
            <a:ext cx="629597" cy="748354"/>
          </a:xfrm>
          <a:prstGeom prst="rect">
            <a:avLst/>
          </a:prstGeom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5132" y="2617022"/>
            <a:ext cx="5656053" cy="369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rgbClr val="FFC000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Werkt de procedures uit op maat van het bedrijf, </a:t>
            </a:r>
            <a:r>
              <a:rPr lang="nl-BE" dirty="0" err="1" smtClean="0"/>
              <a:t>vb</a:t>
            </a:r>
            <a:r>
              <a:rPr lang="nl-BE" dirty="0" smtClean="0"/>
              <a:t> </a:t>
            </a:r>
            <a:r>
              <a:rPr lang="nl-BE" dirty="0" err="1" smtClean="0"/>
              <a:t>risico-analyse</a:t>
            </a:r>
            <a:r>
              <a:rPr lang="nl-BE" dirty="0"/>
              <a:t>, persoonlijke beschermingsmiddelen, </a:t>
            </a:r>
            <a:r>
              <a:rPr lang="nl-BE" dirty="0" smtClean="0"/>
              <a:t>signalisatie</a:t>
            </a:r>
            <a:r>
              <a:rPr lang="nl-BE" dirty="0"/>
              <a:t>, …</a:t>
            </a:r>
          </a:p>
          <a:p>
            <a:r>
              <a:rPr lang="nl-BE" dirty="0"/>
              <a:t>Werkt zelf ergonomisch, </a:t>
            </a:r>
            <a:r>
              <a:rPr lang="nl-BE" dirty="0" smtClean="0"/>
              <a:t>ecologisch</a:t>
            </a:r>
            <a:r>
              <a:rPr lang="nl-BE" dirty="0"/>
              <a:t>, volgens wettelijke voorschriften </a:t>
            </a:r>
          </a:p>
          <a:p>
            <a:r>
              <a:rPr lang="nl-BE" dirty="0"/>
              <a:t>Vermijdt risico’s voor zichzelf en derden, treedt op bij ongevallen, </a:t>
            </a:r>
          </a:p>
          <a:p>
            <a:r>
              <a:rPr lang="nl-BE" dirty="0"/>
              <a:t>Leert nieuwe </a:t>
            </a:r>
            <a:r>
              <a:rPr lang="nl-BE" dirty="0" smtClean="0"/>
              <a:t>technieken</a:t>
            </a:r>
            <a:endParaRPr lang="nl-BE" dirty="0"/>
          </a:p>
        </p:txBody>
      </p:sp>
      <p:sp>
        <p:nvSpPr>
          <p:cNvPr id="5" name="Rechteraccolade 4"/>
          <p:cNvSpPr/>
          <p:nvPr/>
        </p:nvSpPr>
        <p:spPr>
          <a:xfrm>
            <a:off x="5788270" y="3745522"/>
            <a:ext cx="615460" cy="2162908"/>
          </a:xfrm>
          <a:custGeom>
            <a:avLst/>
            <a:gdLst>
              <a:gd name="connsiteX0" fmla="*/ 0 w 615460"/>
              <a:gd name="connsiteY0" fmla="*/ 0 h 2162908"/>
              <a:gd name="connsiteX1" fmla="*/ 307730 w 615460"/>
              <a:gd name="connsiteY1" fmla="*/ 6 h 2162908"/>
              <a:gd name="connsiteX2" fmla="*/ 307730 w 615460"/>
              <a:gd name="connsiteY2" fmla="*/ 884818 h 2162908"/>
              <a:gd name="connsiteX3" fmla="*/ 615460 w 615460"/>
              <a:gd name="connsiteY3" fmla="*/ 884824 h 2162908"/>
              <a:gd name="connsiteX4" fmla="*/ 307730 w 615460"/>
              <a:gd name="connsiteY4" fmla="*/ 884830 h 2162908"/>
              <a:gd name="connsiteX5" fmla="*/ 307730 w 615460"/>
              <a:gd name="connsiteY5" fmla="*/ 2162902 h 2162908"/>
              <a:gd name="connsiteX6" fmla="*/ 0 w 615460"/>
              <a:gd name="connsiteY6" fmla="*/ 2162908 h 2162908"/>
              <a:gd name="connsiteX7" fmla="*/ 0 w 615460"/>
              <a:gd name="connsiteY7" fmla="*/ 0 h 2162908"/>
              <a:gd name="connsiteX0" fmla="*/ 0 w 615460"/>
              <a:gd name="connsiteY0" fmla="*/ 0 h 2162908"/>
              <a:gd name="connsiteX1" fmla="*/ 307730 w 615460"/>
              <a:gd name="connsiteY1" fmla="*/ 6 h 2162908"/>
              <a:gd name="connsiteX2" fmla="*/ 307730 w 615460"/>
              <a:gd name="connsiteY2" fmla="*/ 884818 h 2162908"/>
              <a:gd name="connsiteX3" fmla="*/ 615460 w 615460"/>
              <a:gd name="connsiteY3" fmla="*/ 884824 h 2162908"/>
              <a:gd name="connsiteX4" fmla="*/ 307730 w 615460"/>
              <a:gd name="connsiteY4" fmla="*/ 884830 h 2162908"/>
              <a:gd name="connsiteX5" fmla="*/ 307730 w 615460"/>
              <a:gd name="connsiteY5" fmla="*/ 2162902 h 2162908"/>
              <a:gd name="connsiteX6" fmla="*/ 0 w 615460"/>
              <a:gd name="connsiteY6" fmla="*/ 2162908 h 2162908"/>
              <a:gd name="connsiteX0" fmla="*/ 0 w 615460"/>
              <a:gd name="connsiteY0" fmla="*/ 0 h 2162908"/>
              <a:gd name="connsiteX1" fmla="*/ 307730 w 615460"/>
              <a:gd name="connsiteY1" fmla="*/ 6 h 2162908"/>
              <a:gd name="connsiteX2" fmla="*/ 307730 w 615460"/>
              <a:gd name="connsiteY2" fmla="*/ 884818 h 2162908"/>
              <a:gd name="connsiteX3" fmla="*/ 615460 w 615460"/>
              <a:gd name="connsiteY3" fmla="*/ 884824 h 2162908"/>
              <a:gd name="connsiteX4" fmla="*/ 307730 w 615460"/>
              <a:gd name="connsiteY4" fmla="*/ 884830 h 2162908"/>
              <a:gd name="connsiteX5" fmla="*/ 307730 w 615460"/>
              <a:gd name="connsiteY5" fmla="*/ 2162902 h 2162908"/>
              <a:gd name="connsiteX6" fmla="*/ 0 w 615460"/>
              <a:gd name="connsiteY6" fmla="*/ 2162908 h 2162908"/>
              <a:gd name="connsiteX7" fmla="*/ 0 w 615460"/>
              <a:gd name="connsiteY7" fmla="*/ 0 h 2162908"/>
              <a:gd name="connsiteX0" fmla="*/ 0 w 615460"/>
              <a:gd name="connsiteY0" fmla="*/ 0 h 2162908"/>
              <a:gd name="connsiteX1" fmla="*/ 307730 w 615460"/>
              <a:gd name="connsiteY1" fmla="*/ 6 h 2162908"/>
              <a:gd name="connsiteX2" fmla="*/ 307730 w 615460"/>
              <a:gd name="connsiteY2" fmla="*/ 884818 h 2162908"/>
              <a:gd name="connsiteX3" fmla="*/ 615460 w 615460"/>
              <a:gd name="connsiteY3" fmla="*/ 884824 h 2162908"/>
              <a:gd name="connsiteX4" fmla="*/ 307730 w 615460"/>
              <a:gd name="connsiteY4" fmla="*/ 1166184 h 2162908"/>
              <a:gd name="connsiteX5" fmla="*/ 307730 w 615460"/>
              <a:gd name="connsiteY5" fmla="*/ 2162902 h 2162908"/>
              <a:gd name="connsiteX6" fmla="*/ 0 w 615460"/>
              <a:gd name="connsiteY6" fmla="*/ 2162908 h 216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460" h="2162908" stroke="0" extrusionOk="0">
                <a:moveTo>
                  <a:pt x="0" y="0"/>
                </a:moveTo>
                <a:lnTo>
                  <a:pt x="307730" y="6"/>
                </a:lnTo>
                <a:lnTo>
                  <a:pt x="307730" y="884818"/>
                </a:lnTo>
                <a:cubicBezTo>
                  <a:pt x="307730" y="884821"/>
                  <a:pt x="445505" y="884824"/>
                  <a:pt x="615460" y="884824"/>
                </a:cubicBezTo>
                <a:lnTo>
                  <a:pt x="307730" y="884830"/>
                </a:lnTo>
                <a:lnTo>
                  <a:pt x="307730" y="2162902"/>
                </a:lnTo>
                <a:cubicBezTo>
                  <a:pt x="307730" y="2162905"/>
                  <a:pt x="169955" y="2162908"/>
                  <a:pt x="0" y="2162908"/>
                </a:cubicBezTo>
                <a:lnTo>
                  <a:pt x="0" y="0"/>
                </a:lnTo>
                <a:close/>
              </a:path>
              <a:path w="615460" h="2162908" fill="none">
                <a:moveTo>
                  <a:pt x="0" y="0"/>
                </a:moveTo>
                <a:lnTo>
                  <a:pt x="307730" y="6"/>
                </a:lnTo>
                <a:lnTo>
                  <a:pt x="307730" y="884818"/>
                </a:lnTo>
                <a:cubicBezTo>
                  <a:pt x="307730" y="884821"/>
                  <a:pt x="445505" y="884824"/>
                  <a:pt x="615460" y="884824"/>
                </a:cubicBezTo>
                <a:lnTo>
                  <a:pt x="307730" y="1166184"/>
                </a:lnTo>
                <a:lnTo>
                  <a:pt x="307730" y="2162902"/>
                </a:lnTo>
                <a:cubicBezTo>
                  <a:pt x="307730" y="2162905"/>
                  <a:pt x="169955" y="2162908"/>
                  <a:pt x="0" y="21629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172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bo5 vives lang v3.potx" id="{A2187C15-1B8F-4EC6-A455-C689E106A8C4}" vid="{774E0AD6-951E-4197-AEC8-7D0A40F6C1C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95B3A2FCBA3B47A29F3497F4270948" ma:contentTypeVersion="12" ma:contentTypeDescription="Een nieuw document maken." ma:contentTypeScope="" ma:versionID="9de20cc2098eb9653fb1a7effe631492">
  <xsd:schema xmlns:xsd="http://www.w3.org/2001/XMLSchema" xmlns:xs="http://www.w3.org/2001/XMLSchema" xmlns:p="http://schemas.microsoft.com/office/2006/metadata/properties" xmlns:ns2="3CF5C057-1A17-4F5D-8CDC-44B965DD430F" xmlns:ns3="3cf5c057-1a17-4f5d-8cdc-44b965dd430f" xmlns:ns4="8d4feee8-4b25-40f5-9cc8-67902be7b937" xmlns:ns5="c3abcf8d-3e36-4236-9912-c246b17e2b1e" targetNamespace="http://schemas.microsoft.com/office/2006/metadata/properties" ma:root="true" ma:fieldsID="8a69b3e4ccd34b0346176183c82ae40a" ns2:_="" ns3:_="" ns4:_="" ns5:_="">
    <xsd:import namespace="3CF5C057-1A17-4F5D-8CDC-44B965DD430F"/>
    <xsd:import namespace="3cf5c057-1a17-4f5d-8cdc-44b965dd430f"/>
    <xsd:import namespace="8d4feee8-4b25-40f5-9cc8-67902be7b937"/>
    <xsd:import namespace="c3abcf8d-3e36-4236-9912-c246b17e2b1e"/>
    <xsd:element name="properties">
      <xsd:complexType>
        <xsd:sequence>
          <xsd:element name="documentManagement">
            <xsd:complexType>
              <xsd:all>
                <xsd:element ref="ns3:Subthema0"/>
                <xsd:element ref="ns3:Opleidingsfase" minOccurs="0"/>
                <xsd:element ref="ns3:Afstudeerrichting" minOccurs="0"/>
                <xsd:element ref="ns3:Datum" minOccurs="0"/>
                <xsd:element ref="ns3:Subthema_x0020_referentiekader" minOccurs="0"/>
                <xsd:element ref="ns2:Subthema" minOccurs="0"/>
                <xsd:element ref="ns4:TaxCatchAll" minOccurs="0"/>
                <xsd:element ref="ns2:j49546c51ac54c6bbf1238d1d31f4046" minOccurs="0"/>
                <xsd:element ref="ns2:l714581aff0444c29030775de8af9c08" minOccurs="0"/>
                <xsd:element ref="ns4:SharedWithUsers" minOccurs="0"/>
                <xsd:element ref="ns5:SharingHintHash" minOccurs="0"/>
                <xsd:element ref="ns4:SharedWithDetails" minOccurs="0"/>
                <xsd:element ref="ns3:b6a7e4c5d1ef4196a70458a2ba09e7da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5C057-1A17-4F5D-8CDC-44B965DD430F" elementFormDefault="qualified">
    <xsd:import namespace="http://schemas.microsoft.com/office/2006/documentManagement/types"/>
    <xsd:import namespace="http://schemas.microsoft.com/office/infopath/2007/PartnerControls"/>
    <xsd:element name="Subthema" ma:index="10" nillable="true" ma:displayName="Subthema2" ma:description="Deze kolom zal binnenkort verwijderd worden.  Gelieve deze informatie niet meer te wijzigen of in te vullen.  Dank voor uw medewerking." ma:internalName="Subthema">
      <xsd:simpleType>
        <xsd:restriction base="dms:Text">
          <xsd:maxLength value="255"/>
        </xsd:restriction>
      </xsd:simpleType>
    </xsd:element>
    <xsd:element name="j49546c51ac54c6bbf1238d1d31f4046" ma:index="18" ma:taxonomy="true" ma:internalName="j49546c51ac54c6bbf1238d1d31f4046" ma:taxonomyFieldName="Thema" ma:displayName="Thema" ma:default="" ma:fieldId="{349546c5-1ac5-4c6b-bf12-38d1d31f4046}" ma:sspId="0460a840-b235-4d39-b436-fe20d012a4a5" ma:termSetId="dde95902-b795-4b73-b0c9-8c1113e05b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714581aff0444c29030775de8af9c08" ma:index="19" nillable="true" ma:taxonomy="true" ma:internalName="l714581aff0444c29030775de8af9c08" ma:taxonomyFieldName="Academiejaar" ma:displayName="Academiejaar" ma:default="" ma:fieldId="{5714581a-ff04-44c2-9030-775de8af9c08}" ma:sspId="0460a840-b235-4d39-b436-fe20d012a4a5" ma:termSetId="fbfa3643-bacd-49ef-b363-e2f98cd4241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5c057-1a17-4f5d-8cdc-44b965dd430f" elementFormDefault="qualified">
    <xsd:import namespace="http://schemas.microsoft.com/office/2006/documentManagement/types"/>
    <xsd:import namespace="http://schemas.microsoft.com/office/infopath/2007/PartnerControls"/>
    <xsd:element name="Subthema0" ma:index="2" ma:displayName="Subthema" ma:format="Dropdown" ma:internalName="Subthema0">
      <xsd:simpleType>
        <xsd:restriction base="dms:Choice">
          <xsd:enumeration value="Andere"/>
          <xsd:enumeration value="Aanvragen vanuit bedrijven"/>
          <xsd:enumeration value="Adreslijsten"/>
          <xsd:enumeration value="Advertenties"/>
          <xsd:enumeration value="Adviesraad"/>
          <xsd:enumeration value="Afhaaldag"/>
          <xsd:enumeration value="Agro-expo"/>
          <xsd:enumeration value="Algemeen/beleid"/>
          <xsd:enumeration value="AO"/>
          <xsd:enumeration value="ATP"/>
          <xsd:enumeration value="Beroepskwalificatiedossier"/>
          <xsd:enumeration value="Bevragingen"/>
          <xsd:enumeration value="Bio-Ethiek"/>
          <xsd:enumeration value="Brieven start ACJ"/>
          <xsd:enumeration value="Buitenlandse stage"/>
          <xsd:enumeration value="Campusplan"/>
          <xsd:enumeration value="Coaches &amp; afstudeerrichtingcoördinatoren"/>
          <xsd:enumeration value="Communicatie met bedrijven"/>
          <xsd:enumeration value="Communicatie met studenten"/>
          <xsd:enumeration value="Crisiscommunicatie"/>
          <xsd:enumeration value="Curricula"/>
          <xsd:enumeration value="Cursussjabloon"/>
          <xsd:enumeration value="Dag van de voeding"/>
          <xsd:enumeration value="Dag van de wetenschap"/>
          <xsd:enumeration value="Definitieve titels"/>
          <xsd:enumeration value="Dierenzorg"/>
          <xsd:enumeration value="Docenten"/>
          <xsd:enumeration value="Draaiboek biotechnologie"/>
          <xsd:enumeration value="EC agro &amp; bio"/>
          <xsd:enumeration value="Evaluatie"/>
          <xsd:enumeration value="EVC"/>
          <xsd:enumeration value="Examen"/>
          <xsd:enumeration value="Examensjablonen"/>
          <xsd:enumeration value="Examenstatus"/>
          <xsd:enumeration value="Externe spreker"/>
          <xsd:enumeration value="Faciliteiten"/>
          <xsd:enumeration value="Filmpjes opleiding"/>
          <xsd:enumeration value="Folder"/>
          <xsd:enumeration value="Food"/>
          <xsd:enumeration value="Foto's PR"/>
          <xsd:enumeration value="Functiebeschrijving"/>
          <xsd:enumeration value="Grafisch werk"/>
          <xsd:enumeration value="Groene kring"/>
          <xsd:enumeration value="Handleidingen"/>
          <xsd:enumeration value="HBO5"/>
          <xsd:enumeration value="Info"/>
          <xsd:enumeration value="Infodagen"/>
          <xsd:enumeration value="Inschrijvingen"/>
          <xsd:enumeration value="Integratie"/>
          <xsd:enumeration value="Jaarplannen"/>
          <xsd:enumeration value="Kalenders"/>
          <xsd:enumeration value="Keuze studenten"/>
          <xsd:enumeration value="Keuzevakken"/>
          <xsd:enumeration value="Klaslijsten"/>
          <xsd:enumeration value="Kwaliteitszorg archief"/>
          <xsd:enumeration value="Lokalen"/>
          <xsd:enumeration value="Mails naar studenten"/>
          <xsd:enumeration value="Meetmanagement"/>
          <xsd:enumeration value="Mobiliteit"/>
          <xsd:enumeration value="OLR Grafisch"/>
          <xsd:enumeration value="OLR docentenfiche"/>
          <xsd:enumeration value="Ombuds"/>
          <xsd:enumeration value="Onderzoeken en projecten"/>
          <xsd:enumeration value="Ontmoetingsavond ouders"/>
          <xsd:enumeration value="Open Campus"/>
          <xsd:enumeration value="Opendeur VABI"/>
          <xsd:enumeration value="Opening praktijklokalen"/>
          <xsd:enumeration value="Openlesdag"/>
          <xsd:enumeration value="Opleiding specifiek leerresultaten kader"/>
          <xsd:enumeration value="Opleidingsaudit"/>
          <xsd:enumeration value="Overleg"/>
          <xsd:enumeration value="PCLT"/>
          <xsd:enumeration value="Permanentie"/>
          <xsd:enumeration value="Personeelsvergadering"/>
          <xsd:enumeration value="PR"/>
          <xsd:enumeration value="Presentaties"/>
          <xsd:enumeration value="Prijzen"/>
          <xsd:enumeration value="PRO"/>
          <xsd:enumeration value="Promotiezitting"/>
          <xsd:enumeration value="Publicaties"/>
          <xsd:enumeration value="Punten uitgaande studenten"/>
          <xsd:enumeration value="Reunie"/>
          <xsd:enumeration value="Sjabloon"/>
          <xsd:enumeration value="SO scholen"/>
          <xsd:enumeration value="Stad Roeselare"/>
          <xsd:enumeration value="Stage"/>
          <xsd:enumeration value="Startdag"/>
          <xsd:enumeration value="Studenten"/>
          <xsd:enumeration value="Studentencoaches"/>
          <xsd:enumeration value="Studentenforum"/>
          <xsd:enumeration value="Studiedagen"/>
          <xsd:enumeration value="Studiereizen"/>
          <xsd:enumeration value="Studievaardigheden"/>
          <xsd:enumeration value="Studievoortgang"/>
          <xsd:enumeration value="Talen"/>
          <xsd:enumeration value="Telefoonlijst"/>
          <xsd:enumeration value="Tewerkstelling"/>
          <xsd:enumeration value="Toelatingsvoorwaarden"/>
          <xsd:enumeration value="Toetsbeleid"/>
          <xsd:enumeration value="Toetsmatrix"/>
          <xsd:enumeration value="Uurroosters"/>
          <xsd:enumeration value="Verdedigingen"/>
          <xsd:enumeration value="Verslagen"/>
          <xsd:enumeration value="Visie"/>
          <xsd:enumeration value="Vorming"/>
          <xsd:enumeration value="Werkveldverkenning"/>
          <xsd:enumeration value="Wetenschappelijk rapporteren"/>
        </xsd:restriction>
      </xsd:simpleType>
    </xsd:element>
    <xsd:element name="Opleidingsfase" ma:index="4" nillable="true" ma:displayName="Opleidingsfase" ma:format="RadioButtons" ma:internalName="Opleidingsfase">
      <xsd:simpleType>
        <xsd:restriction base="dms:Choice">
          <xsd:enumeration value="1"/>
          <xsd:enumeration value="2"/>
          <xsd:enumeration value="3"/>
          <xsd:enumeration value="4"/>
          <xsd:enumeration value="1,2,3"/>
        </xsd:restriction>
      </xsd:simpleType>
    </xsd:element>
    <xsd:element name="Afstudeerrichting" ma:index="5" nillable="true" ma:displayName="Afstudeerrichting" ma:default="Opleiding" ma:format="RadioButtons" ma:internalName="Afstudeerrichting">
      <xsd:simpleType>
        <xsd:restriction base="dms:Choice">
          <xsd:enumeration value="Opleiding"/>
          <xsd:enumeration value="A"/>
          <xsd:enumeration value="AL"/>
          <xsd:enumeration value="B"/>
          <xsd:enumeration value="D"/>
          <xsd:enumeration value="F"/>
          <xsd:enumeration value="G"/>
          <xsd:enumeration value="L"/>
          <xsd:enumeration value="DAO"/>
          <xsd:enumeration value="GAO"/>
        </xsd:restriction>
      </xsd:simpleType>
    </xsd:element>
    <xsd:element name="Datum" ma:index="6" nillable="true" ma:displayName="Datum" ma:default="[today]" ma:format="DateOnly" ma:internalName="Datum">
      <xsd:simpleType>
        <xsd:restriction base="dms:DateTime"/>
      </xsd:simpleType>
    </xsd:element>
    <xsd:element name="Subthema_x0020_referentiekader" ma:index="8" nillable="true" ma:displayName="Subthema referentiekader" ma:internalName="Subthema_x0020_referentiekader">
      <xsd:simpleType>
        <xsd:restriction base="dms:Text">
          <xsd:maxLength value="255"/>
        </xsd:restriction>
      </xsd:simpleType>
    </xsd:element>
    <xsd:element name="b6a7e4c5d1ef4196a70458a2ba09e7da" ma:index="23" nillable="true" ma:taxonomy="true" ma:internalName="b6a7e4c5d1ef4196a70458a2ba09e7da" ma:taxonomyFieldName="Referentiekader" ma:displayName="Referentiekader" ma:default="" ma:fieldId="{b6a7e4c5-d1ef-4196-a704-58a2ba09e7da}" ma:sspId="0460a840-b235-4d39-b436-fe20d012a4a5" ma:termSetId="69189020-efe1-4bf2-bb8f-d36cb79d01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feee8-4b25-40f5-9cc8-67902be7b937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1d42441-87d6-49b5-987b-019a3e32091d}" ma:internalName="TaxCatchAll" ma:showField="CatchAllData" ma:web="8d4feee8-4b25-40f5-9cc8-67902be7b9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bcf8d-3e36-4236-9912-c246b17e2b1e" elementFormDefault="qualified">
    <xsd:import namespace="http://schemas.microsoft.com/office/2006/documentManagement/types"/>
    <xsd:import namespace="http://schemas.microsoft.com/office/infopath/2007/PartnerControls"/>
    <xsd:element name="SharingHintHash" ma:index="21" nillable="true" ma:displayName="Hint-hash delen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houdstype"/>
        <xsd:element ref="dc:title" minOccurs="0" maxOccurs="1" ma:index="0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6a7e4c5d1ef4196a70458a2ba09e7da xmlns="3cf5c057-1a17-4f5d-8cdc-44b965dd430f">
      <Terms xmlns="http://schemas.microsoft.com/office/infopath/2007/PartnerControls"/>
    </b6a7e4c5d1ef4196a70458a2ba09e7da>
    <Opleidingsfase xmlns="3cf5c057-1a17-4f5d-8cdc-44b965dd430f" xsi:nil="true"/>
    <Datum xmlns="3cf5c057-1a17-4f5d-8cdc-44b965dd430f">2017-11-26T14:49:55+00:00</Datum>
    <l714581aff0444c29030775de8af9c08 xmlns="3CF5C057-1A17-4F5D-8CDC-44B965DD430F">
      <Terms xmlns="http://schemas.microsoft.com/office/infopath/2007/PartnerControls"/>
    </l714581aff0444c29030775de8af9c08>
    <Subthema_x0020_referentiekader xmlns="3cf5c057-1a17-4f5d-8cdc-44b965dd430f" xsi:nil="true"/>
    <TaxCatchAll xmlns="8d4feee8-4b25-40f5-9cc8-67902be7b937">
      <Value>98</Value>
    </TaxCatchAll>
    <Subthema xmlns="3CF5C057-1A17-4F5D-8CDC-44B965DD430F" xsi:nil="true"/>
    <j49546c51ac54c6bbf1238d1d31f4046 xmlns="3CF5C057-1A17-4F5D-8CDC-44B965DD430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Onderwijs</TermName>
          <TermId xmlns="http://schemas.microsoft.com/office/infopath/2007/PartnerControls">69e7cb2a-8e7d-4aca-84de-3a5a4d7a105a</TermId>
        </TermInfo>
      </Terms>
    </j49546c51ac54c6bbf1238d1d31f4046>
    <Subthema0 xmlns="3cf5c057-1a17-4f5d-8cdc-44b965dd430f">HBO5</Subthema0>
    <Afstudeerrichting xmlns="3cf5c057-1a17-4f5d-8cdc-44b965dd430f">Opleiding</Afstudeerricht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77BCB7-7F2F-4583-B126-872543F64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5C057-1A17-4F5D-8CDC-44B965DD430F"/>
    <ds:schemaRef ds:uri="3cf5c057-1a17-4f5d-8cdc-44b965dd430f"/>
    <ds:schemaRef ds:uri="8d4feee8-4b25-40f5-9cc8-67902be7b937"/>
    <ds:schemaRef ds:uri="c3abcf8d-3e36-4236-9912-c246b17e2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898E92-92DC-4C05-924F-BD2E5B888FF5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c3abcf8d-3e36-4236-9912-c246b17e2b1e"/>
    <ds:schemaRef ds:uri="3CF5C057-1A17-4F5D-8CDC-44B965DD430F"/>
    <ds:schemaRef ds:uri="http://purl.org/dc/terms/"/>
    <ds:schemaRef ds:uri="8d4feee8-4b25-40f5-9cc8-67902be7b937"/>
    <ds:schemaRef ds:uri="3cf5c057-1a17-4f5d-8cdc-44b965dd430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A6C5D26-9282-4ADB-9D30-0C1B26AC3D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hbo5 vives lang v3</Template>
  <TotalTime>3030</TotalTime>
  <Words>937</Words>
  <Application>Microsoft Office PowerPoint</Application>
  <PresentationFormat>Breedbeeld</PresentationFormat>
  <Paragraphs>168</Paragraphs>
  <Slides>20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Office-thema</vt:lpstr>
      <vt:lpstr>Ontmoeting met directies van land- en tuinbouwscholen </vt:lpstr>
      <vt:lpstr>Nieuwe opleiding HBO5 situering</vt:lpstr>
      <vt:lpstr>PowerPoint-presentatie</vt:lpstr>
      <vt:lpstr>Leerladder</vt:lpstr>
      <vt:lpstr>Leerladder</vt:lpstr>
      <vt:lpstr>Profiel Bachelor – HBO5 praktijkvoorbeeld</vt:lpstr>
      <vt:lpstr>Doelstellingen</vt:lpstr>
      <vt:lpstr>Dierlijke/plantaardige productie</vt:lpstr>
      <vt:lpstr>Veiligheid, hygiëne</vt:lpstr>
      <vt:lpstr>Duurzaamheid</vt:lpstr>
      <vt:lpstr>Budget</vt:lpstr>
      <vt:lpstr>Administratie</vt:lpstr>
      <vt:lpstr>Aankoop</vt:lpstr>
      <vt:lpstr>Verkoop</vt:lpstr>
      <vt:lpstr>Infrastructuur en bedrijfsuitrusting</vt:lpstr>
      <vt:lpstr>Werkplanning en -organisatie</vt:lpstr>
      <vt:lpstr>Uitgangspunten HBO5 Productiebeheer</vt:lpstr>
      <vt:lpstr>Werkplekleren</vt:lpstr>
      <vt:lpstr>Voorbeeld werkplekleren</vt:lpstr>
      <vt:lpstr>Ontmoeting met directies van land- en tuinbouwscholen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resonansgroep</dc:title>
  <dc:creator>Anne Vanmaercke</dc:creator>
  <cp:lastModifiedBy>Anne Vanmaercke</cp:lastModifiedBy>
  <cp:revision>60</cp:revision>
  <cp:lastPrinted>2017-11-21T16:34:45Z</cp:lastPrinted>
  <dcterms:created xsi:type="dcterms:W3CDTF">2017-05-11T09:52:58Z</dcterms:created>
  <dcterms:modified xsi:type="dcterms:W3CDTF">2017-12-05T13:35:21Z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0x0101000595B3A2FCBA3B47A29F3497F4270948</vt:lpwstr>
  </property>
  <property fmtid="{D5CDD505-2E9C-101B-9397-08002B2CF9AE}" pid="3" name="Thema">
    <vt:lpwstr>98;#Onderwijs|69e7cb2a-8e7d-4aca-84de-3a5a4d7a105a</vt:lpwstr>
  </property>
  <property fmtid="{D5CDD505-2E9C-101B-9397-08002B2CF9AE}" pid="4" name="Academiejaar">
    <vt:lpwstr/>
  </property>
  <property fmtid="{D5CDD505-2E9C-101B-9397-08002B2CF9AE}" pid="5" name="Referentiekader">
    <vt:lpwstr/>
  </property>
</Properties>
</file>